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modernComment_116_7965DBE3.xml" ContentType="application/vnd.ms-powerpoint.comments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6" r:id="rId5"/>
    <p:sldId id="285" r:id="rId6"/>
    <p:sldId id="278" r:id="rId7"/>
    <p:sldId id="257" r:id="rId8"/>
    <p:sldId id="282" r:id="rId9"/>
    <p:sldId id="286" r:id="rId10"/>
    <p:sldId id="283" r:id="rId11"/>
    <p:sldId id="281" r:id="rId12"/>
    <p:sldId id="284" r:id="rId13"/>
    <p:sldId id="275" r:id="rId14"/>
  </p:sldIdLst>
  <p:sldSz cx="9144000" cy="6858000" type="screen4x3"/>
  <p:notesSz cx="6858000" cy="9144000"/>
  <p:defaultTextStyle>
    <a:defPPr lvl="0">
      <a:defRPr lang="es-ES"/>
    </a:defPPr>
    <a:lvl1pPr marL="0" lv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3">
          <p15:clr>
            <a:srgbClr val="000000"/>
          </p15:clr>
        </p15:guide>
        <p15:guide id="2" orient="horz" pos="2160">
          <p15:clr>
            <a:srgbClr val="000000"/>
          </p15:clr>
        </p15:guide>
        <p15:guide id="3" pos="2880">
          <p15:clr>
            <a:srgbClr val="000000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44F0B2C-F3BA-2290-D04F-6830C6A84B62}" name="MONICA RODRIGUEZ TIRADO" initials="MRT" userId="S::MRODRIGUEZT@scjn.gob.mx::9081513e-e129-46e0-8984-e4a8d113a2ff" providerId="AD"/>
  <p188:author id="{D6A30152-9A39-238E-D29B-FB1F87FE4D93}" name="SGAAS" initials="SGAAS" userId="SGAA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3314" autoAdjust="0"/>
  </p:normalViewPr>
  <p:slideViewPr>
    <p:cSldViewPr snapToGrid="0">
      <p:cViewPr varScale="1">
        <p:scale>
          <a:sx n="86" d="100"/>
          <a:sy n="86" d="100"/>
        </p:scale>
        <p:origin x="634" y="48"/>
      </p:cViewPr>
      <p:guideLst>
        <p:guide orient="horz" pos="133"/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Áreas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Áreas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A4F9-4AD4-B209-6ECC81FDF85C}"/>
              </c:ext>
            </c:extLst>
          </c:dPt>
          <c:dPt>
            <c:idx val="1"/>
            <c:bubble3D val="0"/>
            <c:explosion val="9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A4F9-4AD4-B209-6ECC81FDF85C}"/>
              </c:ext>
            </c:extLst>
          </c:dPt>
          <c:dLbls>
            <c:dLbl>
              <c:idx val="0"/>
              <c:layout>
                <c:manualLayout>
                  <c:x val="-0.10159689917738896"/>
                  <c:y val="-0.1947559314654874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4F9-4AD4-B209-6ECC81FDF85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s-MX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Hoja1!$A$2:$A$3</c:f>
              <c:strCache>
                <c:ptCount val="2"/>
                <c:pt idx="0">
                  <c:v>Operando</c:v>
                </c:pt>
                <c:pt idx="1">
                  <c:v>En proceso</c:v>
                </c:pt>
              </c:strCache>
            </c:strRef>
          </c:cat>
          <c:val>
            <c:numRef>
              <c:f>Hoja1!$B$2:$B$3</c:f>
              <c:numCache>
                <c:formatCode>General</c:formatCode>
                <c:ptCount val="2"/>
                <c:pt idx="0">
                  <c:v>24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4F9-4AD4-B209-6ECC81FDF85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MX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s-MX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116_7965DBE3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C0B5C1D-CF8A-4062-9455-E719B2D23AB5}" authorId="{D6A30152-9A39-238E-D29B-FB1F87FE4D93}" created="2023-06-28T23:01:08.579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036718563" sldId="278"/>
      <ac:spMk id="6" creationId="{A39BB0E8-2FA3-0324-7DDF-BC25186ACB3B}"/>
    </ac:deMkLst>
    <p188:replyLst>
      <p188:reply id="{8527BA66-10F9-4E15-92DA-0AC73D018A28}" authorId="{D6A30152-9A39-238E-D29B-FB1F87FE4D93}" created="2023-06-28T23:44:28.249">
        <p188:txBody>
          <a:bodyPr/>
          <a:lstStyle/>
          <a:p>
            <a:r>
              <a:rPr lang="es-MX"/>
              <a:t>De acuerdo y ese párrafo debajo de la definición.</a:t>
            </a:r>
          </a:p>
        </p188:txBody>
      </p188:reply>
      <p188:reply id="{8D4978C5-DEED-4604-A49A-6A9F9A12C7D4}" authorId="{844F0B2C-F3BA-2290-D04F-6830C6A84B62}" created="2023-06-29T01:05:18.742">
        <p188:txBody>
          <a:bodyPr/>
          <a:lstStyle/>
          <a:p>
            <a:r>
              <a:rPr lang="es-MX"/>
              <a:t>Se basa en el artículo 42: Artículo 42. El Sistema de Gestión Documental Institucional es la herramienta tecnológica mediante la cual se realiza la administración, registro y control de los documentos y expedientes en cualquier soporte documental producido y recibido por los órganos y áreas a lo largo del ciclo vital del documento. </a:t>
            </a:r>
          </a:p>
        </p188:txBody>
      </p188:reply>
    </p188:replyLst>
    <p188:txBody>
      <a:bodyPr/>
      <a:lstStyle/>
      <a:p>
        <a:r>
          <a:rPr lang="es-MX"/>
          <a:t>No sé si sea conveniente que mejor pongamos la definición del SGDI que está en el AGA XI/2021</a:t>
        </a:r>
      </a:p>
    </p188:txBody>
  </p188:cm>
</p188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FFCEFE-D553-458C-B736-738EB8ADCD2A}" type="doc">
      <dgm:prSet loTypeId="urn:microsoft.com/office/officeart/2009/3/layout/BlockDescending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4BD1DB21-BCCF-4611-AC77-4D0B98182752}">
      <dgm:prSet phldrT="[Texto]"/>
      <dgm:spPr/>
      <dgm:t>
        <a:bodyPr/>
        <a:lstStyle/>
        <a:p>
          <a:r>
            <a:rPr lang="es-MX" b="1" dirty="0">
              <a:latin typeface="Arial" panose="020B0604020202020204" pitchFamily="34" charset="0"/>
              <a:cs typeface="Arial" panose="020B0604020202020204" pitchFamily="34" charset="0"/>
            </a:rPr>
            <a:t>Correspondencia</a:t>
          </a:r>
        </a:p>
      </dgm:t>
    </dgm:pt>
    <dgm:pt modelId="{764ED941-4757-4B2C-BA97-5AD566DD9439}" type="sibTrans" cxnId="{27D33416-0B59-460A-AD5D-01C4CE5F9B0D}">
      <dgm:prSet/>
      <dgm:spPr/>
      <dgm:t>
        <a:bodyPr/>
        <a:lstStyle/>
        <a:p>
          <a:endParaRPr lang="es-MX"/>
        </a:p>
      </dgm:t>
    </dgm:pt>
    <dgm:pt modelId="{247D6878-75D7-420D-B321-76FB57031994}" type="parTrans" cxnId="{27D33416-0B59-460A-AD5D-01C4CE5F9B0D}">
      <dgm:prSet/>
      <dgm:spPr/>
      <dgm:t>
        <a:bodyPr/>
        <a:lstStyle/>
        <a:p>
          <a:endParaRPr lang="es-MX"/>
        </a:p>
      </dgm:t>
    </dgm:pt>
    <dgm:pt modelId="{97B8FD52-0D43-4622-ADA2-5FC34E104775}">
      <dgm:prSet phldrT="[Texto]" custT="1"/>
      <dgm:spPr/>
      <dgm:t>
        <a:bodyPr/>
        <a:lstStyle/>
        <a:p>
          <a:pPr algn="l">
            <a:lnSpc>
              <a:spcPct val="90000"/>
            </a:lnSpc>
            <a:spcAft>
              <a:spcPct val="35000"/>
            </a:spcAft>
          </a:pP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Transferencias primarias conforme  a los plazos de conservación establecidos en el </a:t>
          </a:r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Catálogo de Disposición Documental.</a:t>
          </a:r>
        </a:p>
      </dgm:t>
    </dgm:pt>
    <dgm:pt modelId="{203B0509-8F3B-4531-A4AA-2DA82910AEBF}" type="sibTrans" cxnId="{AEC8FFD4-7240-4702-B3B6-525E98141C6D}">
      <dgm:prSet/>
      <dgm:spPr/>
      <dgm:t>
        <a:bodyPr/>
        <a:lstStyle/>
        <a:p>
          <a:endParaRPr lang="es-MX"/>
        </a:p>
      </dgm:t>
    </dgm:pt>
    <dgm:pt modelId="{B3C1AA87-0C7C-4002-A7B4-96F505638E59}" type="parTrans" cxnId="{AEC8FFD4-7240-4702-B3B6-525E98141C6D}">
      <dgm:prSet/>
      <dgm:spPr/>
      <dgm:t>
        <a:bodyPr/>
        <a:lstStyle/>
        <a:p>
          <a:endParaRPr lang="es-MX"/>
        </a:p>
      </dgm:t>
    </dgm:pt>
    <dgm:pt modelId="{354CF03E-8E4B-4634-8649-8A74C3E4D005}">
      <dgm:prSet phldrT="[Texto]" custT="1"/>
      <dgm:spPr/>
      <dgm:t>
        <a:bodyPr/>
        <a:lstStyle/>
        <a:p>
          <a:r>
            <a:rPr lang="es-MX" sz="1300" b="1" dirty="0">
              <a:latin typeface="Arial" panose="020B0604020202020204" pitchFamily="34" charset="0"/>
              <a:cs typeface="Arial" panose="020B0604020202020204" pitchFamily="34" charset="0"/>
            </a:rPr>
            <a:t>Archivo de Concentración</a:t>
          </a:r>
        </a:p>
      </dgm:t>
    </dgm:pt>
    <dgm:pt modelId="{75D63AA6-ADF2-4CBF-BEC2-4E7C3B671F84}" type="sibTrans" cxnId="{071332D4-8320-4B9B-8BA9-E923E09D9D14}">
      <dgm:prSet/>
      <dgm:spPr/>
      <dgm:t>
        <a:bodyPr/>
        <a:lstStyle/>
        <a:p>
          <a:endParaRPr lang="es-MX"/>
        </a:p>
      </dgm:t>
    </dgm:pt>
    <dgm:pt modelId="{A732B49A-EBDB-4B17-9E7E-143F1E540BA3}" type="parTrans" cxnId="{071332D4-8320-4B9B-8BA9-E923E09D9D14}">
      <dgm:prSet/>
      <dgm:spPr/>
      <dgm:t>
        <a:bodyPr/>
        <a:lstStyle/>
        <a:p>
          <a:endParaRPr lang="es-MX"/>
        </a:p>
      </dgm:t>
    </dgm:pt>
    <dgm:pt modelId="{82895F5E-0D9B-4646-8E71-50C093146B75}">
      <dgm:prSet phldrT="[Texto]" custT="1"/>
      <dgm:spPr/>
      <dgm:t>
        <a:bodyPr/>
        <a:lstStyle/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Administración, </a:t>
          </a:r>
          <a:r>
            <a:rPr lang="es-ES" sz="900" dirty="0">
              <a:latin typeface="Arial" panose="020B0604020202020204" pitchFamily="34" charset="0"/>
              <a:cs typeface="Arial" panose="020B0604020202020204" pitchFamily="34" charset="0"/>
            </a:rPr>
            <a:t>conservación</a:t>
          </a: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 y control de la documentación transferida conforme al </a:t>
          </a:r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Catálogo de Disposición Documental</a:t>
          </a: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Solicitudes de préstamo y consulta de expedientes.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Procedimientos de Trasferencia al Archivo Histórico o Baja Documental.</a:t>
          </a: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gm:t>
    </dgm:pt>
    <dgm:pt modelId="{AC4C73F1-FE4F-414B-A8C8-6C0E8C01C337}" type="sibTrans" cxnId="{CE289C66-6E3E-4532-A09F-9C0326CB057D}">
      <dgm:prSet/>
      <dgm:spPr/>
      <dgm:t>
        <a:bodyPr/>
        <a:lstStyle/>
        <a:p>
          <a:endParaRPr lang="es-MX"/>
        </a:p>
      </dgm:t>
    </dgm:pt>
    <dgm:pt modelId="{0F0053B4-DA06-42F9-97C2-57127E1559A8}" type="parTrans" cxnId="{CE289C66-6E3E-4532-A09F-9C0326CB057D}">
      <dgm:prSet/>
      <dgm:spPr/>
      <dgm:t>
        <a:bodyPr/>
        <a:lstStyle/>
        <a:p>
          <a:endParaRPr lang="es-MX"/>
        </a:p>
      </dgm:t>
    </dgm:pt>
    <dgm:pt modelId="{247D8D44-1E4C-4A09-A5CB-3054C5079950}">
      <dgm:prSet phldrT="[Texto]" custT="1"/>
      <dgm:spPr/>
      <dgm:t>
        <a:bodyPr/>
        <a:lstStyle/>
        <a:p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Inventarios de Transferencia secundaria y Baja Documental.</a:t>
          </a: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1C00B8-E4E0-4609-86A5-E37BF1BD00FC}" type="sibTrans" cxnId="{A64572EE-70B9-40CC-B367-2ECD47959688}">
      <dgm:prSet/>
      <dgm:spPr/>
      <dgm:t>
        <a:bodyPr/>
        <a:lstStyle/>
        <a:p>
          <a:endParaRPr lang="es-MX"/>
        </a:p>
      </dgm:t>
    </dgm:pt>
    <dgm:pt modelId="{D364C18E-2618-49B2-917A-F41B5F529654}" type="parTrans" cxnId="{A64572EE-70B9-40CC-B367-2ECD47959688}">
      <dgm:prSet/>
      <dgm:spPr/>
      <dgm:t>
        <a:bodyPr/>
        <a:lstStyle/>
        <a:p>
          <a:endParaRPr lang="es-MX"/>
        </a:p>
      </dgm:t>
    </dgm:pt>
    <dgm:pt modelId="{30CDC1D0-58EE-406C-9141-E4F95D0EEA95}">
      <dgm:prSet phldrT="[Texto]"/>
      <dgm:spPr/>
      <dgm:t>
        <a:bodyPr/>
        <a:lstStyle/>
        <a:p>
          <a:r>
            <a:rPr lang="es-MX" b="1" dirty="0">
              <a:latin typeface="Arial" panose="020B0604020202020204" pitchFamily="34" charset="0"/>
              <a:cs typeface="Arial" panose="020B0604020202020204" pitchFamily="34" charset="0"/>
            </a:rPr>
            <a:t>Archivo Histórico </a:t>
          </a:r>
        </a:p>
      </dgm:t>
    </dgm:pt>
    <dgm:pt modelId="{165B46E2-48F9-4C5F-902E-D09589230F8D}" type="sibTrans" cxnId="{636A1FEE-1309-4677-889E-36676E94242E}">
      <dgm:prSet/>
      <dgm:spPr/>
      <dgm:t>
        <a:bodyPr/>
        <a:lstStyle/>
        <a:p>
          <a:endParaRPr lang="es-MX"/>
        </a:p>
      </dgm:t>
    </dgm:pt>
    <dgm:pt modelId="{EFE9C5F2-451A-4C3E-BEEB-71C01CE87BBD}" type="parTrans" cxnId="{636A1FEE-1309-4677-889E-36676E94242E}">
      <dgm:prSet/>
      <dgm:spPr/>
      <dgm:t>
        <a:bodyPr/>
        <a:lstStyle/>
        <a:p>
          <a:endParaRPr lang="es-MX"/>
        </a:p>
      </dgm:t>
    </dgm:pt>
    <dgm:pt modelId="{8B924BF8-F695-40B4-B116-7F39FD1F39B7}">
      <dgm:prSet phldrT="[Texto]" custT="1"/>
      <dgm:spPr/>
      <dgm:t>
        <a:bodyPr/>
        <a:lstStyle/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Preservación física y electrónica de documentos históricos.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Préstamo y consulta de expedientes.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D488D1-5490-4B5E-9702-7C7EA14FC4DD}" type="sibTrans" cxnId="{473EB171-E82E-4F15-881A-17E2C0F8EAF1}">
      <dgm:prSet/>
      <dgm:spPr/>
      <dgm:t>
        <a:bodyPr/>
        <a:lstStyle/>
        <a:p>
          <a:endParaRPr lang="es-MX"/>
        </a:p>
      </dgm:t>
    </dgm:pt>
    <dgm:pt modelId="{F7242467-9F24-4BB5-8D4F-095D4EEBEC17}" type="parTrans" cxnId="{473EB171-E82E-4F15-881A-17E2C0F8EAF1}">
      <dgm:prSet/>
      <dgm:spPr/>
      <dgm:t>
        <a:bodyPr/>
        <a:lstStyle/>
        <a:p>
          <a:endParaRPr lang="es-MX"/>
        </a:p>
      </dgm:t>
    </dgm:pt>
    <dgm:pt modelId="{1EB4D3F3-7EEF-4D0E-B4C8-0070C011E732}">
      <dgm:prSet phldrT="[Texto]" custT="1"/>
      <dgm:spPr/>
      <dgm:t>
        <a:bodyPr/>
        <a:lstStyle/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Elaboración de Catálogos.</a:t>
          </a:r>
        </a:p>
        <a:p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744C171-1781-466C-8AD7-9FB9369C128A}" type="sibTrans" cxnId="{037C54F0-032C-4C43-8445-DCE6016C3E44}">
      <dgm:prSet/>
      <dgm:spPr/>
      <dgm:t>
        <a:bodyPr/>
        <a:lstStyle/>
        <a:p>
          <a:endParaRPr lang="es-MX"/>
        </a:p>
      </dgm:t>
    </dgm:pt>
    <dgm:pt modelId="{7A741AAC-9143-428B-8AAD-5FA81006F243}" type="parTrans" cxnId="{037C54F0-032C-4C43-8445-DCE6016C3E44}">
      <dgm:prSet/>
      <dgm:spPr/>
      <dgm:t>
        <a:bodyPr/>
        <a:lstStyle/>
        <a:p>
          <a:endParaRPr lang="es-MX"/>
        </a:p>
      </dgm:t>
    </dgm:pt>
    <dgm:pt modelId="{F6FFE67E-58FC-405F-9CF1-DA95C6E1B5D2}">
      <dgm:prSet phldrT="[Texto]" custT="1"/>
      <dgm:spPr/>
      <dgm:t>
        <a:bodyPr/>
        <a:lstStyle/>
        <a:p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Publicidad  y difusión de la documentación.</a:t>
          </a:r>
        </a:p>
      </dgm:t>
    </dgm:pt>
    <dgm:pt modelId="{AB6A01BC-F76A-4EB1-89F5-5F3694D46CD0}" type="sibTrans" cxnId="{736C971D-4B62-4AA9-B6AB-A4A3FE63CAE5}">
      <dgm:prSet/>
      <dgm:spPr/>
      <dgm:t>
        <a:bodyPr/>
        <a:lstStyle/>
        <a:p>
          <a:endParaRPr lang="es-MX"/>
        </a:p>
      </dgm:t>
    </dgm:pt>
    <dgm:pt modelId="{6EA043B0-3225-4451-93B4-7C4BA16ABFA8}" type="parTrans" cxnId="{736C971D-4B62-4AA9-B6AB-A4A3FE63CAE5}">
      <dgm:prSet/>
      <dgm:spPr/>
      <dgm:t>
        <a:bodyPr/>
        <a:lstStyle/>
        <a:p>
          <a:endParaRPr lang="es-MX"/>
        </a:p>
      </dgm:t>
    </dgm:pt>
    <dgm:pt modelId="{89F986DB-87CC-41C0-AAC8-F357F2B8DDCC}">
      <dgm:prSet phldrT="[Texto]" custT="1"/>
      <dgm:spPr/>
      <dgm:t>
        <a:bodyPr/>
        <a:lstStyle/>
        <a:p>
          <a:pPr algn="l">
            <a:lnSpc>
              <a:spcPct val="90000"/>
            </a:lnSpc>
            <a:spcAft>
              <a:spcPct val="35000"/>
            </a:spcAft>
          </a:pP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Integración de  expedientes administrativos conforme al C</a:t>
          </a:r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uadro de Clasificación Archivística.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19BC1FF-F237-48C7-B43A-2C21947547C6}" type="parTrans" cxnId="{B0495B43-FB70-4554-990F-315BDE096CD7}">
      <dgm:prSet/>
      <dgm:spPr/>
      <dgm:t>
        <a:bodyPr/>
        <a:lstStyle/>
        <a:p>
          <a:endParaRPr lang="es-MX"/>
        </a:p>
      </dgm:t>
    </dgm:pt>
    <dgm:pt modelId="{91259469-5D05-49E7-8EC4-9A76C2974495}" type="sibTrans" cxnId="{B0495B43-FB70-4554-990F-315BDE096CD7}">
      <dgm:prSet/>
      <dgm:spPr/>
      <dgm:t>
        <a:bodyPr/>
        <a:lstStyle/>
        <a:p>
          <a:endParaRPr lang="es-MX"/>
        </a:p>
      </dgm:t>
    </dgm:pt>
    <dgm:pt modelId="{7F0A028B-18DD-412B-B9BB-8FBC25420254}">
      <dgm:prSet phldrT="[Texto]" custT="1"/>
      <dgm:spPr/>
      <dgm:t>
        <a:bodyPr/>
        <a:lstStyle/>
        <a:p>
          <a:r>
            <a:rPr lang="es-MX" sz="900" b="1" dirty="0">
              <a:latin typeface="Arial" panose="020B0604020202020204" pitchFamily="34" charset="0"/>
              <a:cs typeface="Arial" panose="020B0604020202020204" pitchFamily="34" charset="0"/>
            </a:rPr>
            <a:t>Recepción, registro, asignación y distribución de la correspondencia de entrada y de salida.</a:t>
          </a:r>
        </a:p>
        <a:p>
          <a:endParaRPr lang="es-MX" sz="9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898619A-E933-40C1-BB81-F19F6EDC4528}" type="parTrans" cxnId="{7BDE86E3-34F5-4C1E-85D6-68B1D29309E4}">
      <dgm:prSet/>
      <dgm:spPr/>
      <dgm:t>
        <a:bodyPr/>
        <a:lstStyle/>
        <a:p>
          <a:endParaRPr lang="es-MX"/>
        </a:p>
      </dgm:t>
    </dgm:pt>
    <dgm:pt modelId="{107F6C15-84CE-472D-8DE5-BEC5550F44FE}" type="sibTrans" cxnId="{7BDE86E3-34F5-4C1E-85D6-68B1D29309E4}">
      <dgm:prSet/>
      <dgm:spPr/>
      <dgm:t>
        <a:bodyPr/>
        <a:lstStyle/>
        <a:p>
          <a:endParaRPr lang="es-MX"/>
        </a:p>
      </dgm:t>
    </dgm:pt>
    <dgm:pt modelId="{6D9ABE51-5618-463C-964C-2BB7A244863D}">
      <dgm:prSet phldrT="[Texto]"/>
      <dgm:spPr/>
      <dgm:t>
        <a:bodyPr/>
        <a:lstStyle/>
        <a:p>
          <a:r>
            <a:rPr lang="es-MX" b="1" dirty="0">
              <a:latin typeface="Arial" panose="020B0604020202020204" pitchFamily="34" charset="0"/>
              <a:cs typeface="Arial" panose="020B0604020202020204" pitchFamily="34" charset="0"/>
            </a:rPr>
            <a:t>Archivo de Trámite</a:t>
          </a:r>
        </a:p>
      </dgm:t>
    </dgm:pt>
    <dgm:pt modelId="{877B2A29-7746-43D6-B3F3-1764625D544A}" type="sibTrans" cxnId="{831C3AD8-62C1-43A7-97B3-E405304B1E0A}">
      <dgm:prSet/>
      <dgm:spPr/>
      <dgm:t>
        <a:bodyPr/>
        <a:lstStyle/>
        <a:p>
          <a:endParaRPr lang="es-MX"/>
        </a:p>
      </dgm:t>
    </dgm:pt>
    <dgm:pt modelId="{F979E498-A855-4A20-A4B9-E8FE412C7405}" type="parTrans" cxnId="{831C3AD8-62C1-43A7-97B3-E405304B1E0A}">
      <dgm:prSet/>
      <dgm:spPr/>
      <dgm:t>
        <a:bodyPr/>
        <a:lstStyle/>
        <a:p>
          <a:endParaRPr lang="es-MX"/>
        </a:p>
      </dgm:t>
    </dgm:pt>
    <dgm:pt modelId="{765D4B73-5478-42FD-85D4-7F5B8E120F63}">
      <dgm:prSet phldrT="[Texto]" custT="1"/>
      <dgm:spPr/>
      <dgm:t>
        <a:bodyPr/>
        <a:lstStyle/>
        <a:p>
          <a:r>
            <a:rPr lang="es-MX" sz="900" b="1" dirty="0">
              <a:latin typeface="Arial" panose="020B0604020202020204" pitchFamily="34" charset="0"/>
              <a:cs typeface="Arial" panose="020B0604020202020204" pitchFamily="34" charset="0"/>
            </a:rPr>
            <a:t>Generación y envío de documentos electrónicos.</a:t>
          </a:r>
        </a:p>
      </dgm:t>
    </dgm:pt>
    <dgm:pt modelId="{1EA64A5E-B44B-42D0-B2CF-311C9F96D4A4}" type="parTrans" cxnId="{EDAB9FCB-AF12-43F1-BBBA-A1F353EB9FD1}">
      <dgm:prSet/>
      <dgm:spPr/>
      <dgm:t>
        <a:bodyPr/>
        <a:lstStyle/>
        <a:p>
          <a:endParaRPr lang="es-MX"/>
        </a:p>
      </dgm:t>
    </dgm:pt>
    <dgm:pt modelId="{789C484A-CF03-4F3A-930B-A2D3DF4640D5}" type="sibTrans" cxnId="{EDAB9FCB-AF12-43F1-BBBA-A1F353EB9FD1}">
      <dgm:prSet/>
      <dgm:spPr/>
      <dgm:t>
        <a:bodyPr/>
        <a:lstStyle/>
        <a:p>
          <a:endParaRPr lang="es-MX"/>
        </a:p>
      </dgm:t>
    </dgm:pt>
    <dgm:pt modelId="{17897023-8789-4AA6-9E23-903E69D5582F}">
      <dgm:prSet phldrT="[Texto]" custT="1"/>
      <dgm:spPr/>
      <dgm:t>
        <a:bodyPr/>
        <a:lstStyle/>
        <a:p>
          <a:endParaRPr lang="es-MX" sz="900" b="1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b="1" dirty="0">
              <a:latin typeface="Arial" panose="020B0604020202020204" pitchFamily="34" charset="0"/>
              <a:cs typeface="Arial" panose="020B0604020202020204" pitchFamily="34" charset="0"/>
            </a:rPr>
            <a:t>Reportes de documentos de entrada (turnados).</a:t>
          </a:r>
        </a:p>
      </dgm:t>
    </dgm:pt>
    <dgm:pt modelId="{2F407E73-7370-4D3B-AC47-EB6A8D31F404}" type="parTrans" cxnId="{4264CBA9-EFBB-4FF8-91F9-3BB839B942AB}">
      <dgm:prSet/>
      <dgm:spPr/>
      <dgm:t>
        <a:bodyPr/>
        <a:lstStyle/>
        <a:p>
          <a:endParaRPr lang="es-MX"/>
        </a:p>
      </dgm:t>
    </dgm:pt>
    <dgm:pt modelId="{A92BF50B-30B7-484D-B990-79556F2B3E6F}" type="sibTrans" cxnId="{4264CBA9-EFBB-4FF8-91F9-3BB839B942AB}">
      <dgm:prSet/>
      <dgm:spPr/>
      <dgm:t>
        <a:bodyPr/>
        <a:lstStyle/>
        <a:p>
          <a:endParaRPr lang="es-MX"/>
        </a:p>
      </dgm:t>
    </dgm:pt>
    <dgm:pt modelId="{AC3B3371-3706-4DA4-99B4-7ABD27575514}">
      <dgm:prSet phldrT="[Texto]" custT="1"/>
      <dgm:spPr/>
      <dgm:t>
        <a:bodyPr/>
        <a:lstStyle/>
        <a:p>
          <a:endParaRPr lang="es-MX" sz="900" b="1" dirty="0">
            <a:latin typeface="Arial" panose="020B0604020202020204" pitchFamily="34" charset="0"/>
            <a:cs typeface="Arial" panose="020B0604020202020204" pitchFamily="34" charset="0"/>
          </a:endParaRPr>
        </a:p>
        <a:p>
          <a:r>
            <a:rPr lang="es-MX" sz="900" b="1" dirty="0">
              <a:latin typeface="Arial" panose="020B0604020202020204" pitchFamily="34" charset="0"/>
              <a:cs typeface="Arial" panose="020B0604020202020204" pitchFamily="34" charset="0"/>
            </a:rPr>
            <a:t>Reportes de documentos de salida. </a:t>
          </a:r>
        </a:p>
        <a:p>
          <a:endParaRPr lang="es-MX" sz="900" b="1" dirty="0"/>
        </a:p>
      </dgm:t>
    </dgm:pt>
    <dgm:pt modelId="{06C51F3E-BDA7-41C3-98CA-3D9170AA4BC0}" type="parTrans" cxnId="{B6D3588B-0218-4DB0-882E-0BEA4A786B6A}">
      <dgm:prSet/>
      <dgm:spPr/>
      <dgm:t>
        <a:bodyPr/>
        <a:lstStyle/>
        <a:p>
          <a:endParaRPr lang="es-MX"/>
        </a:p>
      </dgm:t>
    </dgm:pt>
    <dgm:pt modelId="{51565D74-6D1D-4865-AC21-E41C6E9B01D7}" type="sibTrans" cxnId="{B6D3588B-0218-4DB0-882E-0BEA4A786B6A}">
      <dgm:prSet/>
      <dgm:spPr/>
      <dgm:t>
        <a:bodyPr/>
        <a:lstStyle/>
        <a:p>
          <a:endParaRPr lang="es-MX"/>
        </a:p>
      </dgm:t>
    </dgm:pt>
    <dgm:pt modelId="{968A6E13-A619-4E92-B027-8F3894477B00}">
      <dgm:prSet phldrT="[Texto]" custT="1"/>
      <dgm:spPr/>
      <dgm:t>
        <a:bodyPr/>
        <a:lstStyle/>
        <a:p>
          <a:pPr algn="l">
            <a:lnSpc>
              <a:spcPct val="90000"/>
            </a:lnSpc>
            <a:spcAft>
              <a:spcPct val="35000"/>
            </a:spcAft>
          </a:pP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Elaboración de I</a:t>
          </a:r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nventarios generales por expedientes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algn="l">
            <a:lnSpc>
              <a:spcPct val="90000"/>
            </a:lnSpc>
            <a:spcAft>
              <a:spcPct val="35000"/>
            </a:spcAft>
          </a:pP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Integración de la </a:t>
          </a:r>
          <a:r>
            <a:rPr lang="es-MX" sz="900" u="sng" dirty="0">
              <a:latin typeface="Arial" panose="020B0604020202020204" pitchFamily="34" charset="0"/>
              <a:cs typeface="Arial" panose="020B0604020202020204" pitchFamily="34" charset="0"/>
            </a:rPr>
            <a:t>Guía de Archivo Documental</a:t>
          </a:r>
          <a:r>
            <a:rPr lang="es-MX" sz="9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algn="l">
            <a:lnSpc>
              <a:spcPct val="90000"/>
            </a:lnSpc>
            <a:spcAft>
              <a:spcPct val="35000"/>
            </a:spcAft>
          </a:pPr>
          <a:endParaRPr lang="es-MX" sz="9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0688492-82F0-4C62-8CA3-1FF0E911D5F6}" type="parTrans" cxnId="{A9FA3B74-859A-4A8E-A6CE-15E5B0ECBC0D}">
      <dgm:prSet/>
      <dgm:spPr/>
      <dgm:t>
        <a:bodyPr/>
        <a:lstStyle/>
        <a:p>
          <a:endParaRPr lang="es-MX"/>
        </a:p>
      </dgm:t>
    </dgm:pt>
    <dgm:pt modelId="{42BB8E9C-CA32-4E71-A6B5-6CED293F5B4C}" type="sibTrans" cxnId="{A9FA3B74-859A-4A8E-A6CE-15E5B0ECBC0D}">
      <dgm:prSet/>
      <dgm:spPr/>
      <dgm:t>
        <a:bodyPr/>
        <a:lstStyle/>
        <a:p>
          <a:endParaRPr lang="es-MX"/>
        </a:p>
      </dgm:t>
    </dgm:pt>
    <dgm:pt modelId="{18A0AEE3-3F3A-4DA0-8DB2-8A51C7ACA6FE}" type="pres">
      <dgm:prSet presAssocID="{25FFCEFE-D553-458C-B736-738EB8ADCD2A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B840D85A-06E6-47DD-9D7C-FC47AD632FA2}" type="pres">
      <dgm:prSet presAssocID="{4BD1DB21-BCCF-4611-AC77-4D0B98182752}" presName="parentText_1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48A6142E-D470-4FC7-9D51-359427FDFD9E}" type="pres">
      <dgm:prSet presAssocID="{4BD1DB21-BCCF-4611-AC77-4D0B98182752}" presName="childText_1" presStyleLbl="node1" presStyleIdx="0" presStyleCnt="4" custScaleX="113634" custScaleY="83355" custLinFactNeighborX="-49841" custLinFactNeighborY="1466">
        <dgm:presLayoutVars>
          <dgm:chMax val="0"/>
          <dgm:chPref val="0"/>
          <dgm:bulletEnabled val="1"/>
        </dgm:presLayoutVars>
      </dgm:prSet>
      <dgm:spPr/>
    </dgm:pt>
    <dgm:pt modelId="{ED0166DA-042B-4EAA-AB04-96035994FE29}" type="pres">
      <dgm:prSet presAssocID="{4BD1DB21-BCCF-4611-AC77-4D0B98182752}" presName="accentShape_1" presStyleCnt="0"/>
      <dgm:spPr/>
    </dgm:pt>
    <dgm:pt modelId="{2E8FBC8E-EFF8-4C29-A336-DF8CC39245F4}" type="pres">
      <dgm:prSet presAssocID="{4BD1DB21-BCCF-4611-AC77-4D0B98182752}" presName="imageRepeatNode" presStyleLbl="node1" presStyleIdx="0" presStyleCnt="4" custScaleX="134916" custLinFactNeighborX="-34763" custLinFactNeighborY="1253"/>
      <dgm:spPr/>
    </dgm:pt>
    <dgm:pt modelId="{52F518DC-04E5-49EC-A93C-DE5034407A06}" type="pres">
      <dgm:prSet presAssocID="{6D9ABE51-5618-463C-964C-2BB7A244863D}" presName="parentText_2" presStyleLbl="node1" presStyleIdx="0" presStyleCnt="4">
        <dgm:presLayoutVars>
          <dgm:chMax val="1"/>
          <dgm:chPref val="1"/>
          <dgm:bulletEnabled val="1"/>
        </dgm:presLayoutVars>
      </dgm:prSet>
      <dgm:spPr/>
    </dgm:pt>
    <dgm:pt modelId="{62778110-E04A-411D-B958-10196BD19593}" type="pres">
      <dgm:prSet presAssocID="{6D9ABE51-5618-463C-964C-2BB7A244863D}" presName="childText_2" presStyleLbl="node2" presStyleIdx="0" presStyleCnt="0" custScaleX="131263" custScaleY="96019" custLinFactNeighborX="-1967" custLinFactNeighborY="-1853">
        <dgm:presLayoutVars>
          <dgm:chMax val="0"/>
          <dgm:chPref val="0"/>
          <dgm:bulletEnabled val="1"/>
        </dgm:presLayoutVars>
      </dgm:prSet>
      <dgm:spPr/>
    </dgm:pt>
    <dgm:pt modelId="{02C77763-DD8E-4060-9029-E23427FD615B}" type="pres">
      <dgm:prSet presAssocID="{6D9ABE51-5618-463C-964C-2BB7A244863D}" presName="accentShape_2" presStyleCnt="0"/>
      <dgm:spPr/>
    </dgm:pt>
    <dgm:pt modelId="{747517A8-A42F-4F71-A6E2-8F88FC93EC7B}" type="pres">
      <dgm:prSet presAssocID="{6D9ABE51-5618-463C-964C-2BB7A244863D}" presName="imageRepeatNode" presStyleLbl="node1" presStyleIdx="1" presStyleCnt="4" custScaleX="124702" custScaleY="104596" custLinFactNeighborX="-5714" custLinFactNeighborY="-1750"/>
      <dgm:spPr/>
    </dgm:pt>
    <dgm:pt modelId="{82F4A8B1-7892-4F74-AFB2-77EA7A840BB2}" type="pres">
      <dgm:prSet presAssocID="{354CF03E-8E4B-4634-8649-8A74C3E4D005}" presName="parentText_3" presStyleLbl="node1" presStyleIdx="1" presStyleCnt="4">
        <dgm:presLayoutVars>
          <dgm:chMax val="1"/>
          <dgm:chPref val="1"/>
          <dgm:bulletEnabled val="1"/>
        </dgm:presLayoutVars>
      </dgm:prSet>
      <dgm:spPr/>
    </dgm:pt>
    <dgm:pt modelId="{F77FA479-94F6-456A-9305-B3B067B8C453}" type="pres">
      <dgm:prSet presAssocID="{354CF03E-8E4B-4634-8649-8A74C3E4D005}" presName="childText_3" presStyleLbl="node2" presStyleIdx="0" presStyleCnt="0" custScaleX="137643" custLinFactNeighborX="33316" custLinFactNeighborY="-1609">
        <dgm:presLayoutVars>
          <dgm:chMax val="0"/>
          <dgm:chPref val="0"/>
          <dgm:bulletEnabled val="1"/>
        </dgm:presLayoutVars>
      </dgm:prSet>
      <dgm:spPr/>
    </dgm:pt>
    <dgm:pt modelId="{086071CD-5968-4C47-83C4-166269BC037A}" type="pres">
      <dgm:prSet presAssocID="{354CF03E-8E4B-4634-8649-8A74C3E4D005}" presName="accentShape_3" presStyleCnt="0"/>
      <dgm:spPr/>
    </dgm:pt>
    <dgm:pt modelId="{CDC72100-ACB0-4EA5-A8B4-F195CEBCAC81}" type="pres">
      <dgm:prSet presAssocID="{354CF03E-8E4B-4634-8649-8A74C3E4D005}" presName="imageRepeatNode" presStyleLbl="node1" presStyleIdx="2" presStyleCnt="4" custScaleX="120134" custLinFactNeighborX="17853" custLinFactNeighborY="3039"/>
      <dgm:spPr/>
    </dgm:pt>
    <dgm:pt modelId="{866DE983-CF56-4D2D-9886-7416D5F93CFF}" type="pres">
      <dgm:prSet presAssocID="{30CDC1D0-58EE-406C-9141-E4F95D0EEA95}" presName="parentText_4" presStyleLbl="node1" presStyleIdx="2" presStyleCnt="4">
        <dgm:presLayoutVars>
          <dgm:chMax val="1"/>
          <dgm:chPref val="1"/>
          <dgm:bulletEnabled val="1"/>
        </dgm:presLayoutVars>
      </dgm:prSet>
      <dgm:spPr/>
    </dgm:pt>
    <dgm:pt modelId="{5E9F6759-AAE7-4C6F-8432-61955B1425D8}" type="pres">
      <dgm:prSet presAssocID="{30CDC1D0-58EE-406C-9141-E4F95D0EEA95}" presName="childText_4" presStyleLbl="node2" presStyleIdx="0" presStyleCnt="0" custScaleX="128422" custLinFactNeighborX="54583" custLinFactNeighborY="1911">
        <dgm:presLayoutVars>
          <dgm:chMax val="0"/>
          <dgm:chPref val="0"/>
          <dgm:bulletEnabled val="1"/>
        </dgm:presLayoutVars>
      </dgm:prSet>
      <dgm:spPr/>
    </dgm:pt>
    <dgm:pt modelId="{A95E3E1B-5909-4923-8077-A6278A6B4F2E}" type="pres">
      <dgm:prSet presAssocID="{30CDC1D0-58EE-406C-9141-E4F95D0EEA95}" presName="accentShape_4" presStyleCnt="0"/>
      <dgm:spPr/>
    </dgm:pt>
    <dgm:pt modelId="{ED22BCF2-B71E-491F-AF2F-8D463375A1BA}" type="pres">
      <dgm:prSet presAssocID="{30CDC1D0-58EE-406C-9141-E4F95D0EEA95}" presName="imageRepeatNode" presStyleLbl="node1" presStyleIdx="3" presStyleCnt="4" custScaleX="114197" custScaleY="100613" custLinFactNeighborX="31842" custLinFactNeighborY="-100"/>
      <dgm:spPr/>
    </dgm:pt>
  </dgm:ptLst>
  <dgm:cxnLst>
    <dgm:cxn modelId="{48C8B601-BDC4-4085-A304-B312DFE0D85F}" type="presOf" srcId="{1EB4D3F3-7EEF-4D0E-B4C8-0070C011E732}" destId="{5E9F6759-AAE7-4C6F-8432-61955B1425D8}" srcOrd="0" destOrd="1" presId="urn:microsoft.com/office/officeart/2009/3/layout/BlockDescendingList"/>
    <dgm:cxn modelId="{27D33416-0B59-460A-AD5D-01C4CE5F9B0D}" srcId="{25FFCEFE-D553-458C-B736-738EB8ADCD2A}" destId="{4BD1DB21-BCCF-4611-AC77-4D0B98182752}" srcOrd="0" destOrd="0" parTransId="{247D6878-75D7-420D-B321-76FB57031994}" sibTransId="{764ED941-4757-4B2C-BA97-5AD566DD9439}"/>
    <dgm:cxn modelId="{CE947216-0CC7-4A52-B88C-C6F5B9B8C501}" type="presOf" srcId="{25FFCEFE-D553-458C-B736-738EB8ADCD2A}" destId="{18A0AEE3-3F3A-4DA0-8DB2-8A51C7ACA6FE}" srcOrd="0" destOrd="0" presId="urn:microsoft.com/office/officeart/2009/3/layout/BlockDescendingList"/>
    <dgm:cxn modelId="{26A67A19-09A7-4B03-A46A-0E5756EF2554}" type="presOf" srcId="{8B924BF8-F695-40B4-B116-7F39FD1F39B7}" destId="{5E9F6759-AAE7-4C6F-8432-61955B1425D8}" srcOrd="0" destOrd="0" presId="urn:microsoft.com/office/officeart/2009/3/layout/BlockDescendingList"/>
    <dgm:cxn modelId="{77549A1C-1D80-4921-A8D0-3F5D95EDBDA8}" type="presOf" srcId="{97B8FD52-0D43-4622-ADA2-5FC34E104775}" destId="{62778110-E04A-411D-B958-10196BD19593}" srcOrd="0" destOrd="2" presId="urn:microsoft.com/office/officeart/2009/3/layout/BlockDescendingList"/>
    <dgm:cxn modelId="{736C971D-4B62-4AA9-B6AB-A4A3FE63CAE5}" srcId="{30CDC1D0-58EE-406C-9141-E4F95D0EEA95}" destId="{F6FFE67E-58FC-405F-9CF1-DA95C6E1B5D2}" srcOrd="2" destOrd="0" parTransId="{6EA043B0-3225-4451-93B4-7C4BA16ABFA8}" sibTransId="{AB6A01BC-F76A-4EB1-89F5-5F3694D46CD0}"/>
    <dgm:cxn modelId="{1DC62021-5D42-4234-90A0-1234EA0AF4CC}" type="presOf" srcId="{30CDC1D0-58EE-406C-9141-E4F95D0EEA95}" destId="{866DE983-CF56-4D2D-9886-7416D5F93CFF}" srcOrd="0" destOrd="0" presId="urn:microsoft.com/office/officeart/2009/3/layout/BlockDescendingList"/>
    <dgm:cxn modelId="{4A7A5821-6F8D-4687-859A-4E7246708E25}" type="presOf" srcId="{765D4B73-5478-42FD-85D4-7F5B8E120F63}" destId="{48A6142E-D470-4FC7-9D51-359427FDFD9E}" srcOrd="0" destOrd="1" presId="urn:microsoft.com/office/officeart/2009/3/layout/BlockDescendingList"/>
    <dgm:cxn modelId="{6C038623-C59E-4F6E-AFD0-AD9519518461}" type="presOf" srcId="{17897023-8789-4AA6-9E23-903E69D5582F}" destId="{48A6142E-D470-4FC7-9D51-359427FDFD9E}" srcOrd="0" destOrd="2" presId="urn:microsoft.com/office/officeart/2009/3/layout/BlockDescendingList"/>
    <dgm:cxn modelId="{1ADFB02D-7EDB-43C3-A55D-981702BC2AFB}" type="presOf" srcId="{F6FFE67E-58FC-405F-9CF1-DA95C6E1B5D2}" destId="{5E9F6759-AAE7-4C6F-8432-61955B1425D8}" srcOrd="0" destOrd="2" presId="urn:microsoft.com/office/officeart/2009/3/layout/BlockDescendingList"/>
    <dgm:cxn modelId="{BE171032-AD77-490D-8646-DE842F445D14}" type="presOf" srcId="{82895F5E-0D9B-4646-8E71-50C093146B75}" destId="{F77FA479-94F6-456A-9305-B3B067B8C453}" srcOrd="0" destOrd="0" presId="urn:microsoft.com/office/officeart/2009/3/layout/BlockDescendingList"/>
    <dgm:cxn modelId="{2BE10F5E-5C28-4DE0-A746-D5D7195C8283}" type="presOf" srcId="{968A6E13-A619-4E92-B027-8F3894477B00}" destId="{62778110-E04A-411D-B958-10196BD19593}" srcOrd="0" destOrd="1" presId="urn:microsoft.com/office/officeart/2009/3/layout/BlockDescendingList"/>
    <dgm:cxn modelId="{B0495B43-FB70-4554-990F-315BDE096CD7}" srcId="{6D9ABE51-5618-463C-964C-2BB7A244863D}" destId="{89F986DB-87CC-41C0-AAC8-F357F2B8DDCC}" srcOrd="0" destOrd="0" parTransId="{919BC1FF-F237-48C7-B43A-2C21947547C6}" sibTransId="{91259469-5D05-49E7-8EC4-9A76C2974495}"/>
    <dgm:cxn modelId="{CE289C66-6E3E-4532-A09F-9C0326CB057D}" srcId="{354CF03E-8E4B-4634-8649-8A74C3E4D005}" destId="{82895F5E-0D9B-4646-8E71-50C093146B75}" srcOrd="0" destOrd="0" parTransId="{0F0053B4-DA06-42F9-97C2-57127E1559A8}" sibTransId="{AC4C73F1-FE4F-414B-A8C8-6C0E8C01C337}"/>
    <dgm:cxn modelId="{473EB171-E82E-4F15-881A-17E2C0F8EAF1}" srcId="{30CDC1D0-58EE-406C-9141-E4F95D0EEA95}" destId="{8B924BF8-F695-40B4-B116-7F39FD1F39B7}" srcOrd="0" destOrd="0" parTransId="{F7242467-9F24-4BB5-8D4F-095D4EEBEC17}" sibTransId="{6ED488D1-5490-4B5E-9702-7C7EA14FC4DD}"/>
    <dgm:cxn modelId="{A9FA3B74-859A-4A8E-A6CE-15E5B0ECBC0D}" srcId="{6D9ABE51-5618-463C-964C-2BB7A244863D}" destId="{968A6E13-A619-4E92-B027-8F3894477B00}" srcOrd="1" destOrd="0" parTransId="{B0688492-82F0-4C62-8CA3-1FF0E911D5F6}" sibTransId="{42BB8E9C-CA32-4E71-A6B5-6CED293F5B4C}"/>
    <dgm:cxn modelId="{30C8F27B-DB9F-4178-BB8A-CD60550A6A29}" type="presOf" srcId="{354CF03E-8E4B-4634-8649-8A74C3E4D005}" destId="{CDC72100-ACB0-4EA5-A8B4-F195CEBCAC81}" srcOrd="1" destOrd="0" presId="urn:microsoft.com/office/officeart/2009/3/layout/BlockDescendingList"/>
    <dgm:cxn modelId="{0618AD7F-EEE2-4E03-94E1-3EB84C6E931E}" type="presOf" srcId="{7F0A028B-18DD-412B-B9BB-8FBC25420254}" destId="{48A6142E-D470-4FC7-9D51-359427FDFD9E}" srcOrd="0" destOrd="0" presId="urn:microsoft.com/office/officeart/2009/3/layout/BlockDescendingList"/>
    <dgm:cxn modelId="{B6D3588B-0218-4DB0-882E-0BEA4A786B6A}" srcId="{4BD1DB21-BCCF-4611-AC77-4D0B98182752}" destId="{AC3B3371-3706-4DA4-99B4-7ABD27575514}" srcOrd="3" destOrd="0" parTransId="{06C51F3E-BDA7-41C3-98CA-3D9170AA4BC0}" sibTransId="{51565D74-6D1D-4865-AC21-E41C6E9B01D7}"/>
    <dgm:cxn modelId="{5BD606A5-08D2-4DB2-9D48-6901F79E7525}" type="presOf" srcId="{6D9ABE51-5618-463C-964C-2BB7A244863D}" destId="{747517A8-A42F-4F71-A6E2-8F88FC93EC7B}" srcOrd="1" destOrd="0" presId="urn:microsoft.com/office/officeart/2009/3/layout/BlockDescendingList"/>
    <dgm:cxn modelId="{4264CBA9-EFBB-4FF8-91F9-3BB839B942AB}" srcId="{4BD1DB21-BCCF-4611-AC77-4D0B98182752}" destId="{17897023-8789-4AA6-9E23-903E69D5582F}" srcOrd="2" destOrd="0" parTransId="{2F407E73-7370-4D3B-AC47-EB6A8D31F404}" sibTransId="{A92BF50B-30B7-484D-B990-79556F2B3E6F}"/>
    <dgm:cxn modelId="{235851AC-E043-44BB-B82E-D0133CAB7194}" type="presOf" srcId="{4BD1DB21-BCCF-4611-AC77-4D0B98182752}" destId="{2E8FBC8E-EFF8-4C29-A336-DF8CC39245F4}" srcOrd="1" destOrd="0" presId="urn:microsoft.com/office/officeart/2009/3/layout/BlockDescendingList"/>
    <dgm:cxn modelId="{EDAB9FCB-AF12-43F1-BBBA-A1F353EB9FD1}" srcId="{4BD1DB21-BCCF-4611-AC77-4D0B98182752}" destId="{765D4B73-5478-42FD-85D4-7F5B8E120F63}" srcOrd="1" destOrd="0" parTransId="{1EA64A5E-B44B-42D0-B2CF-311C9F96D4A4}" sibTransId="{789C484A-CF03-4F3A-930B-A2D3DF4640D5}"/>
    <dgm:cxn modelId="{5B5431D1-AB26-4AA2-91DC-13761A163E1A}" type="presOf" srcId="{6D9ABE51-5618-463C-964C-2BB7A244863D}" destId="{52F518DC-04E5-49EC-A93C-DE5034407A06}" srcOrd="0" destOrd="0" presId="urn:microsoft.com/office/officeart/2009/3/layout/BlockDescendingList"/>
    <dgm:cxn modelId="{071332D4-8320-4B9B-8BA9-E923E09D9D14}" srcId="{25FFCEFE-D553-458C-B736-738EB8ADCD2A}" destId="{354CF03E-8E4B-4634-8649-8A74C3E4D005}" srcOrd="2" destOrd="0" parTransId="{A732B49A-EBDB-4B17-9E7E-143F1E540BA3}" sibTransId="{75D63AA6-ADF2-4CBF-BEC2-4E7C3B671F84}"/>
    <dgm:cxn modelId="{AEC8FFD4-7240-4702-B3B6-525E98141C6D}" srcId="{6D9ABE51-5618-463C-964C-2BB7A244863D}" destId="{97B8FD52-0D43-4622-ADA2-5FC34E104775}" srcOrd="2" destOrd="0" parTransId="{B3C1AA87-0C7C-4002-A7B4-96F505638E59}" sibTransId="{203B0509-8F3B-4531-A4AA-2DA82910AEBF}"/>
    <dgm:cxn modelId="{2D3527D6-0AFB-4748-A04B-5B7BCE47CC33}" type="presOf" srcId="{354CF03E-8E4B-4634-8649-8A74C3E4D005}" destId="{82F4A8B1-7892-4F74-AFB2-77EA7A840BB2}" srcOrd="0" destOrd="0" presId="urn:microsoft.com/office/officeart/2009/3/layout/BlockDescendingList"/>
    <dgm:cxn modelId="{831C3AD8-62C1-43A7-97B3-E405304B1E0A}" srcId="{25FFCEFE-D553-458C-B736-738EB8ADCD2A}" destId="{6D9ABE51-5618-463C-964C-2BB7A244863D}" srcOrd="1" destOrd="0" parTransId="{F979E498-A855-4A20-A4B9-E8FE412C7405}" sibTransId="{877B2A29-7746-43D6-B3F3-1764625D544A}"/>
    <dgm:cxn modelId="{87B95DDF-1B2B-4CF7-BFFE-303A7C7A47B5}" type="presOf" srcId="{AC3B3371-3706-4DA4-99B4-7ABD27575514}" destId="{48A6142E-D470-4FC7-9D51-359427FDFD9E}" srcOrd="0" destOrd="3" presId="urn:microsoft.com/office/officeart/2009/3/layout/BlockDescendingList"/>
    <dgm:cxn modelId="{7BDE86E3-34F5-4C1E-85D6-68B1D29309E4}" srcId="{4BD1DB21-BCCF-4611-AC77-4D0B98182752}" destId="{7F0A028B-18DD-412B-B9BB-8FBC25420254}" srcOrd="0" destOrd="0" parTransId="{5898619A-E933-40C1-BB81-F19F6EDC4528}" sibTransId="{107F6C15-84CE-472D-8DE5-BEC5550F44FE}"/>
    <dgm:cxn modelId="{2D9BD9E8-05CC-4539-AB66-2EBAABA38807}" type="presOf" srcId="{89F986DB-87CC-41C0-AAC8-F357F2B8DDCC}" destId="{62778110-E04A-411D-B958-10196BD19593}" srcOrd="0" destOrd="0" presId="urn:microsoft.com/office/officeart/2009/3/layout/BlockDescendingList"/>
    <dgm:cxn modelId="{499C63EB-32A8-4364-8849-98B6996D6C27}" type="presOf" srcId="{30CDC1D0-58EE-406C-9141-E4F95D0EEA95}" destId="{ED22BCF2-B71E-491F-AF2F-8D463375A1BA}" srcOrd="1" destOrd="0" presId="urn:microsoft.com/office/officeart/2009/3/layout/BlockDescendingList"/>
    <dgm:cxn modelId="{636A1FEE-1309-4677-889E-36676E94242E}" srcId="{25FFCEFE-D553-458C-B736-738EB8ADCD2A}" destId="{30CDC1D0-58EE-406C-9141-E4F95D0EEA95}" srcOrd="3" destOrd="0" parTransId="{EFE9C5F2-451A-4C3E-BEEB-71C01CE87BBD}" sibTransId="{165B46E2-48F9-4C5F-902E-D09589230F8D}"/>
    <dgm:cxn modelId="{A64572EE-70B9-40CC-B367-2ECD47959688}" srcId="{354CF03E-8E4B-4634-8649-8A74C3E4D005}" destId="{247D8D44-1E4C-4A09-A5CB-3054C5079950}" srcOrd="1" destOrd="0" parTransId="{D364C18E-2618-49B2-917A-F41B5F529654}" sibTransId="{B01C00B8-E4E0-4609-86A5-E37BF1BD00FC}"/>
    <dgm:cxn modelId="{037C54F0-032C-4C43-8445-DCE6016C3E44}" srcId="{30CDC1D0-58EE-406C-9141-E4F95D0EEA95}" destId="{1EB4D3F3-7EEF-4D0E-B4C8-0070C011E732}" srcOrd="1" destOrd="0" parTransId="{7A741AAC-9143-428B-8AAD-5FA81006F243}" sibTransId="{A744C171-1781-466C-8AD7-9FB9369C128A}"/>
    <dgm:cxn modelId="{2B52FEF1-9BA7-4A28-9592-2BBB005952C2}" type="presOf" srcId="{247D8D44-1E4C-4A09-A5CB-3054C5079950}" destId="{F77FA479-94F6-456A-9305-B3B067B8C453}" srcOrd="0" destOrd="1" presId="urn:microsoft.com/office/officeart/2009/3/layout/BlockDescendingList"/>
    <dgm:cxn modelId="{F88ADAF4-BCE1-4DAB-97FB-A18A1C02C4DD}" type="presOf" srcId="{4BD1DB21-BCCF-4611-AC77-4D0B98182752}" destId="{B840D85A-06E6-47DD-9D7C-FC47AD632FA2}" srcOrd="0" destOrd="0" presId="urn:microsoft.com/office/officeart/2009/3/layout/BlockDescendingList"/>
    <dgm:cxn modelId="{191427C6-BAD1-4829-8D3E-8142F7E2585C}" type="presParOf" srcId="{18A0AEE3-3F3A-4DA0-8DB2-8A51C7ACA6FE}" destId="{B840D85A-06E6-47DD-9D7C-FC47AD632FA2}" srcOrd="0" destOrd="0" presId="urn:microsoft.com/office/officeart/2009/3/layout/BlockDescendingList"/>
    <dgm:cxn modelId="{EC4D5E3C-41A4-4A43-A4A3-FAE3F8020106}" type="presParOf" srcId="{18A0AEE3-3F3A-4DA0-8DB2-8A51C7ACA6FE}" destId="{48A6142E-D470-4FC7-9D51-359427FDFD9E}" srcOrd="1" destOrd="0" presId="urn:microsoft.com/office/officeart/2009/3/layout/BlockDescendingList"/>
    <dgm:cxn modelId="{D4A86D11-D2AF-4FB2-9F50-2D7575C476A5}" type="presParOf" srcId="{18A0AEE3-3F3A-4DA0-8DB2-8A51C7ACA6FE}" destId="{ED0166DA-042B-4EAA-AB04-96035994FE29}" srcOrd="2" destOrd="0" presId="urn:microsoft.com/office/officeart/2009/3/layout/BlockDescendingList"/>
    <dgm:cxn modelId="{22CE1CFD-DB3B-4C68-B523-6F1D5684B552}" type="presParOf" srcId="{ED0166DA-042B-4EAA-AB04-96035994FE29}" destId="{2E8FBC8E-EFF8-4C29-A336-DF8CC39245F4}" srcOrd="0" destOrd="0" presId="urn:microsoft.com/office/officeart/2009/3/layout/BlockDescendingList"/>
    <dgm:cxn modelId="{F5F0FB89-3781-4F2E-9770-4B9BD67553CF}" type="presParOf" srcId="{18A0AEE3-3F3A-4DA0-8DB2-8A51C7ACA6FE}" destId="{52F518DC-04E5-49EC-A93C-DE5034407A06}" srcOrd="3" destOrd="0" presId="urn:microsoft.com/office/officeart/2009/3/layout/BlockDescendingList"/>
    <dgm:cxn modelId="{B9EB18C3-91FB-4283-80EF-4D7DAB0FC6BF}" type="presParOf" srcId="{18A0AEE3-3F3A-4DA0-8DB2-8A51C7ACA6FE}" destId="{62778110-E04A-411D-B958-10196BD19593}" srcOrd="4" destOrd="0" presId="urn:microsoft.com/office/officeart/2009/3/layout/BlockDescendingList"/>
    <dgm:cxn modelId="{09393F6B-C22B-4F0B-9C12-DBB74B60F565}" type="presParOf" srcId="{18A0AEE3-3F3A-4DA0-8DB2-8A51C7ACA6FE}" destId="{02C77763-DD8E-4060-9029-E23427FD615B}" srcOrd="5" destOrd="0" presId="urn:microsoft.com/office/officeart/2009/3/layout/BlockDescendingList"/>
    <dgm:cxn modelId="{315C9FD1-F1B6-4EF8-8A06-D3E6449425D3}" type="presParOf" srcId="{02C77763-DD8E-4060-9029-E23427FD615B}" destId="{747517A8-A42F-4F71-A6E2-8F88FC93EC7B}" srcOrd="0" destOrd="0" presId="urn:microsoft.com/office/officeart/2009/3/layout/BlockDescendingList"/>
    <dgm:cxn modelId="{595F4B12-E8B4-48C4-9F04-E7705B139500}" type="presParOf" srcId="{18A0AEE3-3F3A-4DA0-8DB2-8A51C7ACA6FE}" destId="{82F4A8B1-7892-4F74-AFB2-77EA7A840BB2}" srcOrd="6" destOrd="0" presId="urn:microsoft.com/office/officeart/2009/3/layout/BlockDescendingList"/>
    <dgm:cxn modelId="{ED4C21B9-3142-4CDD-A6FD-B421BFA3CA58}" type="presParOf" srcId="{18A0AEE3-3F3A-4DA0-8DB2-8A51C7ACA6FE}" destId="{F77FA479-94F6-456A-9305-B3B067B8C453}" srcOrd="7" destOrd="0" presId="urn:microsoft.com/office/officeart/2009/3/layout/BlockDescendingList"/>
    <dgm:cxn modelId="{D13BF314-A8EE-4D5F-8863-05EEB5DCF8D1}" type="presParOf" srcId="{18A0AEE3-3F3A-4DA0-8DB2-8A51C7ACA6FE}" destId="{086071CD-5968-4C47-83C4-166269BC037A}" srcOrd="8" destOrd="0" presId="urn:microsoft.com/office/officeart/2009/3/layout/BlockDescendingList"/>
    <dgm:cxn modelId="{34520BBA-15D7-49E9-8040-D29E9173C957}" type="presParOf" srcId="{086071CD-5968-4C47-83C4-166269BC037A}" destId="{CDC72100-ACB0-4EA5-A8B4-F195CEBCAC81}" srcOrd="0" destOrd="0" presId="urn:microsoft.com/office/officeart/2009/3/layout/BlockDescendingList"/>
    <dgm:cxn modelId="{F1206623-BA3A-4F2C-B988-5C917F41914C}" type="presParOf" srcId="{18A0AEE3-3F3A-4DA0-8DB2-8A51C7ACA6FE}" destId="{866DE983-CF56-4D2D-9886-7416D5F93CFF}" srcOrd="9" destOrd="0" presId="urn:microsoft.com/office/officeart/2009/3/layout/BlockDescendingList"/>
    <dgm:cxn modelId="{C04485C4-BFD3-4461-B937-28D1A948BF1D}" type="presParOf" srcId="{18A0AEE3-3F3A-4DA0-8DB2-8A51C7ACA6FE}" destId="{5E9F6759-AAE7-4C6F-8432-61955B1425D8}" srcOrd="10" destOrd="0" presId="urn:microsoft.com/office/officeart/2009/3/layout/BlockDescendingList"/>
    <dgm:cxn modelId="{23427DA5-E7C3-4446-B639-AD98E7D52143}" type="presParOf" srcId="{18A0AEE3-3F3A-4DA0-8DB2-8A51C7ACA6FE}" destId="{A95E3E1B-5909-4923-8077-A6278A6B4F2E}" srcOrd="11" destOrd="0" presId="urn:microsoft.com/office/officeart/2009/3/layout/BlockDescendingList"/>
    <dgm:cxn modelId="{79469B53-45B9-41EE-8840-96B5224C2D09}" type="presParOf" srcId="{A95E3E1B-5909-4923-8077-A6278A6B4F2E}" destId="{ED22BCF2-B71E-491F-AF2F-8D463375A1BA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72100-ACB0-4EA5-A8B4-F195CEBCAC81}">
      <dsp:nvSpPr>
        <dsp:cNvPr id="0" name=""/>
        <dsp:cNvSpPr/>
      </dsp:nvSpPr>
      <dsp:spPr>
        <a:xfrm>
          <a:off x="4872472" y="914816"/>
          <a:ext cx="1729043" cy="2737145"/>
        </a:xfrm>
        <a:prstGeom prst="rect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0" rIns="74295" bIns="16510" numCol="1" spcCol="1270" anchor="ctr" anchorCtr="0">
          <a:noAutofit/>
        </a:bodyPr>
        <a:lstStyle/>
        <a:p>
          <a:pPr marL="0" lvl="0" indent="0" algn="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300" b="1" kern="1200" dirty="0">
              <a:latin typeface="Arial" panose="020B0604020202020204" pitchFamily="34" charset="0"/>
              <a:cs typeface="Arial" panose="020B0604020202020204" pitchFamily="34" charset="0"/>
            </a:rPr>
            <a:t>Archivo de Concentración</a:t>
          </a:r>
        </a:p>
      </dsp:txBody>
      <dsp:txXfrm rot="16200000">
        <a:off x="5150470" y="1921756"/>
        <a:ext cx="2463430" cy="449551"/>
      </dsp:txXfrm>
    </dsp:sp>
    <dsp:sp modelId="{747517A8-A42F-4F71-A6E2-8F88FC93EC7B}">
      <dsp:nvSpPr>
        <dsp:cNvPr id="0" name=""/>
        <dsp:cNvSpPr/>
      </dsp:nvSpPr>
      <dsp:spPr>
        <a:xfrm>
          <a:off x="2932127" y="277820"/>
          <a:ext cx="1794789" cy="3346150"/>
        </a:xfrm>
        <a:prstGeom prst="rect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97155" bIns="21590" numCol="1" spcCol="1270" anchor="ctr" anchorCtr="0">
          <a:noAutofit/>
        </a:bodyPr>
        <a:lstStyle/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b="1" kern="1200" dirty="0">
              <a:latin typeface="Arial" panose="020B0604020202020204" pitchFamily="34" charset="0"/>
              <a:cs typeface="Arial" panose="020B0604020202020204" pitchFamily="34" charset="0"/>
            </a:rPr>
            <a:t>Archivo de Trámite</a:t>
          </a:r>
        </a:p>
      </dsp:txBody>
      <dsp:txXfrm rot="16200000">
        <a:off x="2993478" y="1550265"/>
        <a:ext cx="3011535" cy="466645"/>
      </dsp:txXfrm>
    </dsp:sp>
    <dsp:sp modelId="{ED22BCF2-B71E-491F-AF2F-8D463375A1BA}">
      <dsp:nvSpPr>
        <dsp:cNvPr id="0" name=""/>
        <dsp:cNvSpPr/>
      </dsp:nvSpPr>
      <dsp:spPr>
        <a:xfrm>
          <a:off x="6652729" y="1312484"/>
          <a:ext cx="1643594" cy="2298672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97155" bIns="21590" numCol="1" spcCol="1270" anchor="ctr" anchorCtr="0">
          <a:noAutofit/>
        </a:bodyPr>
        <a:lstStyle/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b="1" kern="1200" dirty="0">
              <a:latin typeface="Arial" panose="020B0604020202020204" pitchFamily="34" charset="0"/>
              <a:cs typeface="Arial" panose="020B0604020202020204" pitchFamily="34" charset="0"/>
            </a:rPr>
            <a:t>Archivo Histórico </a:t>
          </a:r>
        </a:p>
      </dsp:txBody>
      <dsp:txXfrm rot="16200000">
        <a:off x="7053430" y="2133220"/>
        <a:ext cx="2068805" cy="427334"/>
      </dsp:txXfrm>
    </dsp:sp>
    <dsp:sp modelId="{2E8FBC8E-EFF8-4C29-A336-DF8CC39245F4}">
      <dsp:nvSpPr>
        <dsp:cNvPr id="0" name=""/>
        <dsp:cNvSpPr/>
      </dsp:nvSpPr>
      <dsp:spPr>
        <a:xfrm>
          <a:off x="867572" y="17529"/>
          <a:ext cx="1941795" cy="363443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0" rIns="97155" bIns="21590" numCol="1" spcCol="1270" anchor="ctr" anchorCtr="0">
          <a:noAutofit/>
        </a:bodyPr>
        <a:lstStyle/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700" b="1" kern="1200" dirty="0">
              <a:latin typeface="Arial" panose="020B0604020202020204" pitchFamily="34" charset="0"/>
              <a:cs typeface="Arial" panose="020B0604020202020204" pitchFamily="34" charset="0"/>
            </a:rPr>
            <a:t>Correspondencia</a:t>
          </a:r>
        </a:p>
      </dsp:txBody>
      <dsp:txXfrm rot="16200000">
        <a:off x="927554" y="1400590"/>
        <a:ext cx="3270989" cy="504866"/>
      </dsp:txXfrm>
    </dsp:sp>
    <dsp:sp modelId="{48A6142E-D470-4FC7-9D51-359427FDFD9E}">
      <dsp:nvSpPr>
        <dsp:cNvPr id="0" name=""/>
        <dsp:cNvSpPr/>
      </dsp:nvSpPr>
      <dsp:spPr>
        <a:xfrm>
          <a:off x="1040194" y="329479"/>
          <a:ext cx="1161199" cy="3044092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kern="1200" dirty="0">
              <a:latin typeface="Arial" panose="020B0604020202020204" pitchFamily="34" charset="0"/>
              <a:cs typeface="Arial" panose="020B0604020202020204" pitchFamily="34" charset="0"/>
            </a:rPr>
            <a:t>Recepción, registro, asignación y distribución de la correspondencia de entrada y de salida.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kern="1200" dirty="0">
              <a:latin typeface="Arial" panose="020B0604020202020204" pitchFamily="34" charset="0"/>
              <a:cs typeface="Arial" panose="020B0604020202020204" pitchFamily="34" charset="0"/>
            </a:rPr>
            <a:t>Generación y envío de documentos electrónicos.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kern="1200" dirty="0">
              <a:latin typeface="Arial" panose="020B0604020202020204" pitchFamily="34" charset="0"/>
              <a:cs typeface="Arial" panose="020B0604020202020204" pitchFamily="34" charset="0"/>
            </a:rPr>
            <a:t>Reportes de documentos de entrada (turnados).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b="1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b="1" kern="1200" dirty="0">
              <a:latin typeface="Arial" panose="020B0604020202020204" pitchFamily="34" charset="0"/>
              <a:cs typeface="Arial" panose="020B0604020202020204" pitchFamily="34" charset="0"/>
            </a:rPr>
            <a:t>Reportes de documentos de salida.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b="1" kern="1200" dirty="0"/>
        </a:p>
      </dsp:txBody>
      <dsp:txXfrm>
        <a:off x="1040194" y="329479"/>
        <a:ext cx="1161199" cy="3044092"/>
      </dsp:txXfrm>
    </dsp:sp>
    <dsp:sp modelId="{62778110-E04A-411D-B958-10196BD19593}">
      <dsp:nvSpPr>
        <dsp:cNvPr id="0" name=""/>
        <dsp:cNvSpPr/>
      </dsp:nvSpPr>
      <dsp:spPr>
        <a:xfrm>
          <a:off x="3012295" y="411743"/>
          <a:ext cx="1341345" cy="308859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Integración de  expedientes administrativos conforme al C</a:t>
          </a: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uadro de Clasificación Archivística.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Elaboración de I</a:t>
          </a: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nventarios generales por expedientes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Integración de la </a:t>
          </a: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Guía de Archivo Documental</a:t>
          </a: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Transferencias primarias conforme  a los plazos de conservación establecidos en el </a:t>
          </a: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Catálogo de Disposición Documental.</a:t>
          </a:r>
        </a:p>
      </dsp:txBody>
      <dsp:txXfrm>
        <a:off x="3012295" y="411743"/>
        <a:ext cx="1341345" cy="3088593"/>
      </dsp:txXfrm>
    </dsp:sp>
    <dsp:sp modelId="{F77FA479-94F6-456A-9305-B3B067B8C453}">
      <dsp:nvSpPr>
        <dsp:cNvPr id="0" name=""/>
        <dsp:cNvSpPr/>
      </dsp:nvSpPr>
      <dsp:spPr>
        <a:xfrm>
          <a:off x="4908527" y="824971"/>
          <a:ext cx="1406541" cy="2754674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Administración, </a:t>
          </a:r>
          <a:r>
            <a:rPr lang="es-ES" sz="900" kern="1200" dirty="0">
              <a:latin typeface="Arial" panose="020B0604020202020204" pitchFamily="34" charset="0"/>
              <a:cs typeface="Arial" panose="020B0604020202020204" pitchFamily="34" charset="0"/>
            </a:rPr>
            <a:t>conservación</a:t>
          </a: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 y control de la documentación transferida conforme al </a:t>
          </a: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Catálogo de Disposición Documental</a:t>
          </a: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Solicitudes de préstamo y consulta de expedientes.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Procedimientos de Trasferencia al Archivo Histórico o Baja Documental.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u="sng" kern="1200" dirty="0">
              <a:latin typeface="Arial" panose="020B0604020202020204" pitchFamily="34" charset="0"/>
              <a:cs typeface="Arial" panose="020B0604020202020204" pitchFamily="34" charset="0"/>
            </a:rPr>
            <a:t>Inventarios de Transferencia secundaria y Baja Documental.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908527" y="824971"/>
        <a:ext cx="1406541" cy="2754674"/>
      </dsp:txXfrm>
    </dsp:sp>
    <dsp:sp modelId="{5E9F6759-AAE7-4C6F-8432-61955B1425D8}">
      <dsp:nvSpPr>
        <dsp:cNvPr id="0" name=""/>
        <dsp:cNvSpPr/>
      </dsp:nvSpPr>
      <dsp:spPr>
        <a:xfrm>
          <a:off x="6709157" y="1365466"/>
          <a:ext cx="1312314" cy="228649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Preservación física y electrónica de documentos históricos.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Préstamo y consulta de expedientes.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Elaboración de Catálogos.</a:t>
          </a: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9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900" kern="1200" dirty="0">
              <a:latin typeface="Arial" panose="020B0604020202020204" pitchFamily="34" charset="0"/>
              <a:cs typeface="Arial" panose="020B0604020202020204" pitchFamily="34" charset="0"/>
            </a:rPr>
            <a:t>Publicidad  y difusión de la documentación.</a:t>
          </a:r>
        </a:p>
      </dsp:txBody>
      <dsp:txXfrm>
        <a:off x="6709157" y="1365466"/>
        <a:ext cx="1312314" cy="22864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4800AB57-B17F-FB44-6AEF-88D13383629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9966DE0-489D-7DA6-4A79-9BAC915404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91D68-2F07-4C3B-960A-4EBC813D51B8}" type="datetimeFigureOut">
              <a:rPr lang="es-MX" smtClean="0"/>
              <a:t>27/04/2026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9966F28-4855-A4FB-E13F-A0211A949F8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E756BB9-7042-0052-11E7-672E1A5B5B1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8C2EC-298D-4B2D-A158-E0CA59C63518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996890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AF9FC-C8D3-4941-8B51-FA5CCE8481EA}" type="datetimeFigureOut">
              <a:rPr lang="es-MX" smtClean="0"/>
              <a:t>27/04/2026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6E492B-FE4D-4559-9A8C-0EAC4C28B280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4069222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E492B-FE4D-4559-9A8C-0EAC4C28B280}" type="slidenum">
              <a:rPr lang="es-MX" smtClean="0"/>
              <a:t>1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B4EFD0-DB81-08BD-D8B9-5A85B36B0DE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5391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b="1" dirty="0"/>
              <a:t>LGA. </a:t>
            </a:r>
          </a:p>
          <a:p>
            <a:r>
              <a:rPr lang="es-MX" b="1" dirty="0"/>
              <a:t>Artículo 12. </a:t>
            </a:r>
            <a:r>
              <a:rPr lang="es-MX" dirty="0"/>
              <a:t>Los sujetos obligados deberán mantener los documentos contenidos en sus archivos en el orden original en que fueron producidos, conforme a los procesos de gestión documental que incluyen la producción, organización, acceso, consulta, valoración documental, disposición documental y conservación, en los términos que establezcan el Consejo Nacional y las disposiciones jurídicas aplicables. Los órganos internos de control y sus homólogos en la federación y las entidades federativas, vigilarán el estricto cumplimiento de la presente Ley, de acuerdo con sus competencias e integrarán auditorías archivísticas en sus programas anuales de trabajo</a:t>
            </a:r>
          </a:p>
          <a:p>
            <a:r>
              <a:rPr lang="es-MX" b="1" dirty="0"/>
              <a:t>Artículo 44. </a:t>
            </a:r>
            <a:r>
              <a:rPr lang="es-MX" dirty="0"/>
              <a:t>Los sujetos obligados adoptarán las medidas de organización, técnicas y tecnológicas para garantizar la recuperación y preservación de los documentos de archivo electrónicos producidos y recibidos que se encuentren en un sistema automatizado para la gestión documental y administración de archivos, bases de datos y correos electrónicos a lo largo de su ciclo vital.</a:t>
            </a:r>
          </a:p>
          <a:p>
            <a:r>
              <a:rPr lang="es-MX" b="1" dirty="0"/>
              <a:t>Artículo 45. </a:t>
            </a:r>
            <a:r>
              <a:rPr lang="es-MX" dirty="0"/>
              <a:t>Los sujetos obligados deberán implementar sistemas automatizados para la gestión documental y administración de archivos que permitan registrar y controlar los procesos señalados en el artículo 12 de esta Ley, los cuales deberán cumplir las especificaciones que para el efecto se emitan.</a:t>
            </a:r>
          </a:p>
          <a:p>
            <a:r>
              <a:rPr lang="es-MX" b="1" dirty="0"/>
              <a:t>Artículo 49. </a:t>
            </a:r>
            <a:r>
              <a:rPr lang="es-MX" dirty="0"/>
              <a:t>Los sujetos obligados deberán proteger la validez jurídica de los documentos de archivo electrónico, los sistemas automatizados para la gestión documental y administración de archivos y la firma electrónica avanzada de la obsolescencia tecnológica mediante la actualización, de la infraestructura tecnológica y de sistemas de información que incluyan programas de administración de documentos y archivos, en términos de las disposiciones jurídicas aplicables.</a:t>
            </a:r>
          </a:p>
          <a:p>
            <a:r>
              <a:rPr lang="es-MX" b="1" dirty="0"/>
              <a:t>Artículo 28. </a:t>
            </a:r>
            <a:r>
              <a:rPr lang="es-MX" dirty="0"/>
              <a:t>El área coordinadora de archivos tendrá las siguientes funciones:</a:t>
            </a:r>
          </a:p>
          <a:p>
            <a:r>
              <a:rPr lang="es-MX" dirty="0"/>
              <a:t>V. Coordinar las actividades destinadas a la modernización y automatización de los procesos archivísticos y a la gestión de documentos electrónicos de las áreas operativas;</a:t>
            </a:r>
          </a:p>
          <a:p>
            <a:r>
              <a:rPr lang="es-MX" b="1" dirty="0"/>
              <a:t>Artículo 52. </a:t>
            </a:r>
            <a:r>
              <a:rPr lang="es-MX" dirty="0"/>
              <a:t>Son actividades del Grupo Interdisciplinario, las siguientes:</a:t>
            </a:r>
          </a:p>
          <a:p>
            <a:r>
              <a:rPr lang="es-MX" dirty="0"/>
              <a:t>V. Recomendar que se realicen procesos de automatización en apego a lo establecido para la gestión documental y administración de archivos, y</a:t>
            </a:r>
          </a:p>
          <a:p>
            <a:r>
              <a:rPr lang="es-MX" b="1" dirty="0"/>
              <a:t>AGA XI/2021</a:t>
            </a:r>
          </a:p>
          <a:p>
            <a:pPr rtl="0"/>
            <a:r>
              <a:rPr lang="es-MX" b="1" dirty="0"/>
              <a:t>Artículo 40.</a:t>
            </a:r>
            <a:r>
              <a:rPr lang="es-MX" dirty="0"/>
              <a:t> El CDAACL elaborará las </a:t>
            </a:r>
            <a:r>
              <a:rPr lang="es-MX" u="sng" dirty="0"/>
              <a:t>políticas de gestión documental electrónica, con el objeto de establecer criterios institucionales homogéneos para la gestión, organización, descripción, recuperación, conservación, preservación, transmisión, sistematización, definición de procesos, controles de gestión, automatización y administración de repositorios de los documentos y expedientes de archivo electrónicos</a:t>
            </a:r>
            <a:r>
              <a:rPr lang="es-MX" dirty="0"/>
              <a:t>.</a:t>
            </a:r>
          </a:p>
          <a:p>
            <a:pPr rtl="0"/>
            <a:r>
              <a:rPr lang="es-MX" b="1" dirty="0"/>
              <a:t>Artículo 41. </a:t>
            </a:r>
            <a:r>
              <a:rPr lang="es-MX" dirty="0"/>
              <a:t>La DGTI, en el ámbito de sus atribuciones, deberá llevar a cabo las acciones que se requieran </a:t>
            </a:r>
            <a:r>
              <a:rPr lang="es-MX" u="sng" dirty="0"/>
              <a:t>para el desarrollo, seguridad, mantenimiento, actualización, migración, autenticación, automatización e interoperabilidad del Sistema de Gestión Documental </a:t>
            </a:r>
            <a:r>
              <a:rPr lang="es-MX" dirty="0"/>
              <a:t>Institucional, de conformidad con las políticas a que se refiere el artículo anterior.</a:t>
            </a:r>
          </a:p>
          <a:p>
            <a:r>
              <a:rPr lang="es-MX" b="1" dirty="0"/>
              <a:t>Artículo 44. </a:t>
            </a:r>
            <a:r>
              <a:rPr lang="es-MX" dirty="0"/>
              <a:t>El CDAACL será el área responsable de la </a:t>
            </a:r>
            <a:r>
              <a:rPr lang="es-MX" u="sng" dirty="0"/>
              <a:t>administración del Sistema de Gestión Documental Institucional y único enlace con la DGTI </a:t>
            </a:r>
            <a:r>
              <a:rPr lang="es-MX" dirty="0"/>
              <a:t>para realizar los ajustes pertinentes.</a:t>
            </a:r>
          </a:p>
          <a:p>
            <a:r>
              <a:rPr lang="es-MX" b="1" dirty="0"/>
              <a:t>SEXTO.</a:t>
            </a:r>
            <a:r>
              <a:rPr lang="es-MX" dirty="0"/>
              <a:t> El Centro de Documentación y Análisis, Archivos y Compilación de Leyes, en coordinación con la Dirección General Tecnologías de la Información, </a:t>
            </a:r>
            <a:r>
              <a:rPr lang="es-MX" u="sng" dirty="0"/>
              <a:t>implementará el Sistema de Gestión Documental Institucional </a:t>
            </a:r>
            <a:r>
              <a:rPr lang="es-MX" dirty="0"/>
              <a:t>dentro de los doce meses siguientes a la entrada en vigor del presente Acuerdo General de Administración.</a:t>
            </a:r>
          </a:p>
          <a:p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E492B-FE4D-4559-9A8C-0EAC4C28B280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5054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E492B-FE4D-4559-9A8C-0EAC4C28B280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87028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La implementación se ha realizado de una forma gradual y constante, a partir del 16 de marzo de 2022, conforme se fueron brindando capacitaciones en los diferentes perfiles y realizando prácticas o pruebas piloto en el ambiente proporcionado para ello a las áreas.</a:t>
            </a:r>
            <a:endParaRPr lang="es-MX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E492B-FE4D-4559-9A8C-0EAC4C28B280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018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E492B-FE4D-4559-9A8C-0EAC4C28B280}" type="slidenum">
              <a:rPr lang="es-MX" smtClean="0"/>
              <a:t>10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0B15CB0-84BF-F9DA-7F64-A6995CD7309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0837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106F1D-F681-4297-B9E1-12B81D870425}" type="datetime1">
              <a:rPr lang="es-ES" smtClean="0"/>
              <a:t>27/04/2026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793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09FC2F3-C866-41B9-9EDF-3AC3A9059CB9}" type="datetime1">
              <a:rPr lang="es-ES" smtClean="0"/>
              <a:t>27/04/2026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5498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0100D39-5869-4296-ABC0-BCF03442657D}" type="datetime1">
              <a:rPr lang="es-ES" smtClean="0"/>
              <a:t>27/04/2026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58389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59967BC-E2C7-4A2B-93A7-62F88BF20D61}" type="datetime1">
              <a:rPr lang="es-ES" smtClean="0"/>
              <a:t>27/04/2026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32443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4A3CD92-57B9-4144-9E96-6515D84AC602}" type="datetime1">
              <a:rPr lang="es-ES" smtClean="0"/>
              <a:t>27/04/2026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5965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E5EDEC5-0F43-4262-BD9C-C33E2973EA98}" type="datetime1">
              <a:rPr lang="es-ES" smtClean="0"/>
              <a:t>27/04/2026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5528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8FE4A5E-7C75-4C86-AA8E-74FF00EF9166}" type="datetime1">
              <a:rPr lang="es-ES" smtClean="0"/>
              <a:t>27/04/2026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1930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07678F0-4147-40B6-AD78-CF67791CE16B}" type="datetime1">
              <a:rPr lang="es-ES" smtClean="0"/>
              <a:t>27/04/2026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9625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74EB856-29BF-456B-896E-663DB617C12D}" type="datetime1">
              <a:rPr lang="es-ES" smtClean="0"/>
              <a:t>27/04/2026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946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EA0A64-E337-4D77-AA25-CC9BA4E7012D}" type="datetime1">
              <a:rPr lang="es-ES" smtClean="0"/>
              <a:t>27/04/2026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53122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4DA106-66A6-4B97-8DCB-E5E69D63617A}" type="datetime1">
              <a:rPr lang="es-ES" smtClean="0"/>
              <a:t>27/04/2026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4B6C022-502F-B748-9D71-38FBF5F3021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088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 userDrawn="1"/>
        </p:nvSpPr>
        <p:spPr>
          <a:xfrm>
            <a:off x="217061" y="489788"/>
            <a:ext cx="8709878" cy="5959966"/>
          </a:xfrm>
          <a:prstGeom prst="rect">
            <a:avLst/>
          </a:prstGeom>
          <a:solidFill>
            <a:srgbClr val="FFFFFF"/>
          </a:solidFill>
          <a:ln w="3810">
            <a:solidFill>
              <a:srgbClr val="4F167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>
              <a:ln>
                <a:solidFill>
                  <a:srgbClr val="4F1673"/>
                </a:solidFill>
              </a:ln>
            </a:endParaRPr>
          </a:p>
        </p:txBody>
      </p:sp>
      <p:sp>
        <p:nvSpPr>
          <p:cNvPr id="3" name="Paralelogramo 2"/>
          <p:cNvSpPr/>
          <p:nvPr userDrawn="1"/>
        </p:nvSpPr>
        <p:spPr>
          <a:xfrm>
            <a:off x="1577873" y="142083"/>
            <a:ext cx="5988254" cy="362197"/>
          </a:xfrm>
          <a:custGeom>
            <a:avLst/>
            <a:gdLst>
              <a:gd name="connsiteX0" fmla="*/ 0 w 4368800"/>
              <a:gd name="connsiteY0" fmla="*/ 257189 h 257189"/>
              <a:gd name="connsiteX1" fmla="*/ 64297 w 4368800"/>
              <a:gd name="connsiteY1" fmla="*/ 0 h 257189"/>
              <a:gd name="connsiteX2" fmla="*/ 4368800 w 4368800"/>
              <a:gd name="connsiteY2" fmla="*/ 0 h 257189"/>
              <a:gd name="connsiteX3" fmla="*/ 4304503 w 4368800"/>
              <a:gd name="connsiteY3" fmla="*/ 257189 h 257189"/>
              <a:gd name="connsiteX4" fmla="*/ 0 w 4368800"/>
              <a:gd name="connsiteY4" fmla="*/ 257189 h 257189"/>
              <a:gd name="connsiteX0" fmla="*/ 0 w 4368800"/>
              <a:gd name="connsiteY0" fmla="*/ 257189 h 257189"/>
              <a:gd name="connsiteX1" fmla="*/ 64297 w 4368800"/>
              <a:gd name="connsiteY1" fmla="*/ 0 h 257189"/>
              <a:gd name="connsiteX2" fmla="*/ 4368800 w 4368800"/>
              <a:gd name="connsiteY2" fmla="*/ 0 h 257189"/>
              <a:gd name="connsiteX3" fmla="*/ 4304503 w 4368800"/>
              <a:gd name="connsiteY3" fmla="*/ 257189 h 257189"/>
              <a:gd name="connsiteX4" fmla="*/ 0 w 4368800"/>
              <a:gd name="connsiteY4" fmla="*/ 257189 h 257189"/>
              <a:gd name="connsiteX0" fmla="*/ 0 w 4368800"/>
              <a:gd name="connsiteY0" fmla="*/ 257189 h 257189"/>
              <a:gd name="connsiteX1" fmla="*/ 127797 w 4368800"/>
              <a:gd name="connsiteY1" fmla="*/ 0 h 257189"/>
              <a:gd name="connsiteX2" fmla="*/ 4368800 w 4368800"/>
              <a:gd name="connsiteY2" fmla="*/ 0 h 257189"/>
              <a:gd name="connsiteX3" fmla="*/ 4304503 w 4368800"/>
              <a:gd name="connsiteY3" fmla="*/ 257189 h 257189"/>
              <a:gd name="connsiteX4" fmla="*/ 0 w 4368800"/>
              <a:gd name="connsiteY4" fmla="*/ 257189 h 257189"/>
              <a:gd name="connsiteX0" fmla="*/ 0 w 4304503"/>
              <a:gd name="connsiteY0" fmla="*/ 264245 h 264245"/>
              <a:gd name="connsiteX1" fmla="*/ 127797 w 4304503"/>
              <a:gd name="connsiteY1" fmla="*/ 7056 h 264245"/>
              <a:gd name="connsiteX2" fmla="*/ 4199466 w 4304503"/>
              <a:gd name="connsiteY2" fmla="*/ 0 h 264245"/>
              <a:gd name="connsiteX3" fmla="*/ 4304503 w 4304503"/>
              <a:gd name="connsiteY3" fmla="*/ 264245 h 264245"/>
              <a:gd name="connsiteX4" fmla="*/ 0 w 4304503"/>
              <a:gd name="connsiteY4" fmla="*/ 264245 h 264245"/>
              <a:gd name="connsiteX0" fmla="*/ 0 w 4304503"/>
              <a:gd name="connsiteY0" fmla="*/ 264245 h 264245"/>
              <a:gd name="connsiteX1" fmla="*/ 50186 w 4304503"/>
              <a:gd name="connsiteY1" fmla="*/ 1 h 264245"/>
              <a:gd name="connsiteX2" fmla="*/ 4199466 w 4304503"/>
              <a:gd name="connsiteY2" fmla="*/ 0 h 264245"/>
              <a:gd name="connsiteX3" fmla="*/ 4304503 w 4304503"/>
              <a:gd name="connsiteY3" fmla="*/ 264245 h 264245"/>
              <a:gd name="connsiteX4" fmla="*/ 0 w 4304503"/>
              <a:gd name="connsiteY4" fmla="*/ 264245 h 264245"/>
              <a:gd name="connsiteX0" fmla="*/ 0 w 4473837"/>
              <a:gd name="connsiteY0" fmla="*/ 264245 h 264245"/>
              <a:gd name="connsiteX1" fmla="*/ 219520 w 4473837"/>
              <a:gd name="connsiteY1" fmla="*/ 1 h 264245"/>
              <a:gd name="connsiteX2" fmla="*/ 4368800 w 4473837"/>
              <a:gd name="connsiteY2" fmla="*/ 0 h 264245"/>
              <a:gd name="connsiteX3" fmla="*/ 4473837 w 4473837"/>
              <a:gd name="connsiteY3" fmla="*/ 264245 h 264245"/>
              <a:gd name="connsiteX4" fmla="*/ 0 w 4473837"/>
              <a:gd name="connsiteY4" fmla="*/ 264245 h 264245"/>
              <a:gd name="connsiteX0" fmla="*/ 0 w 4368800"/>
              <a:gd name="connsiteY0" fmla="*/ 264245 h 264245"/>
              <a:gd name="connsiteX1" fmla="*/ 219520 w 4368800"/>
              <a:gd name="connsiteY1" fmla="*/ 1 h 264245"/>
              <a:gd name="connsiteX2" fmla="*/ 4368800 w 4368800"/>
              <a:gd name="connsiteY2" fmla="*/ 0 h 264245"/>
              <a:gd name="connsiteX3" fmla="*/ 3987004 w 4368800"/>
              <a:gd name="connsiteY3" fmla="*/ 257189 h 264245"/>
              <a:gd name="connsiteX4" fmla="*/ 0 w 4368800"/>
              <a:gd name="connsiteY4" fmla="*/ 264245 h 264245"/>
              <a:gd name="connsiteX0" fmla="*/ 0 w 4368800"/>
              <a:gd name="connsiteY0" fmla="*/ 264245 h 264245"/>
              <a:gd name="connsiteX1" fmla="*/ 219520 w 4368800"/>
              <a:gd name="connsiteY1" fmla="*/ 1 h 264245"/>
              <a:gd name="connsiteX2" fmla="*/ 4368800 w 4368800"/>
              <a:gd name="connsiteY2" fmla="*/ 0 h 264245"/>
              <a:gd name="connsiteX3" fmla="*/ 4156337 w 4368800"/>
              <a:gd name="connsiteY3" fmla="*/ 257189 h 264245"/>
              <a:gd name="connsiteX4" fmla="*/ 0 w 4368800"/>
              <a:gd name="connsiteY4" fmla="*/ 264245 h 264245"/>
              <a:gd name="connsiteX0" fmla="*/ 0 w 4368800"/>
              <a:gd name="connsiteY0" fmla="*/ 264245 h 278356"/>
              <a:gd name="connsiteX1" fmla="*/ 219520 w 4368800"/>
              <a:gd name="connsiteY1" fmla="*/ 1 h 278356"/>
              <a:gd name="connsiteX2" fmla="*/ 4368800 w 4368800"/>
              <a:gd name="connsiteY2" fmla="*/ 0 h 278356"/>
              <a:gd name="connsiteX3" fmla="*/ 4156337 w 4368800"/>
              <a:gd name="connsiteY3" fmla="*/ 278356 h 278356"/>
              <a:gd name="connsiteX4" fmla="*/ 0 w 4368800"/>
              <a:gd name="connsiteY4" fmla="*/ 264245 h 278356"/>
              <a:gd name="connsiteX0" fmla="*/ 0 w 4368800"/>
              <a:gd name="connsiteY0" fmla="*/ 264245 h 264245"/>
              <a:gd name="connsiteX1" fmla="*/ 219520 w 4368800"/>
              <a:gd name="connsiteY1" fmla="*/ 1 h 264245"/>
              <a:gd name="connsiteX2" fmla="*/ 4368800 w 4368800"/>
              <a:gd name="connsiteY2" fmla="*/ 0 h 264245"/>
              <a:gd name="connsiteX3" fmla="*/ 4149282 w 4368800"/>
              <a:gd name="connsiteY3" fmla="*/ 250133 h 264245"/>
              <a:gd name="connsiteX4" fmla="*/ 0 w 4368800"/>
              <a:gd name="connsiteY4" fmla="*/ 264245 h 264245"/>
              <a:gd name="connsiteX0" fmla="*/ 0 w 4368800"/>
              <a:gd name="connsiteY0" fmla="*/ 264245 h 264245"/>
              <a:gd name="connsiteX1" fmla="*/ 219520 w 4368800"/>
              <a:gd name="connsiteY1" fmla="*/ 1 h 264245"/>
              <a:gd name="connsiteX2" fmla="*/ 4368800 w 4368800"/>
              <a:gd name="connsiteY2" fmla="*/ 0 h 264245"/>
              <a:gd name="connsiteX3" fmla="*/ 4142226 w 4368800"/>
              <a:gd name="connsiteY3" fmla="*/ 264245 h 264245"/>
              <a:gd name="connsiteX4" fmla="*/ 0 w 4368800"/>
              <a:gd name="connsiteY4" fmla="*/ 264245 h 26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8800" h="264245">
                <a:moveTo>
                  <a:pt x="0" y="264245"/>
                </a:moveTo>
                <a:lnTo>
                  <a:pt x="219520" y="1"/>
                </a:lnTo>
                <a:lnTo>
                  <a:pt x="4368800" y="0"/>
                </a:lnTo>
                <a:lnTo>
                  <a:pt x="4142226" y="264245"/>
                </a:lnTo>
                <a:lnTo>
                  <a:pt x="0" y="264245"/>
                </a:lnTo>
                <a:close/>
              </a:path>
            </a:pathLst>
          </a:custGeom>
          <a:solidFill>
            <a:srgbClr val="4F16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360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microsoft.com/office/2018/10/relationships/comments" Target="../comments/modernComment_116_7965DB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svseminterqa1.scjn.pjf.gob.mx:8087/home" TargetMode="External"/><Relationship Id="rId2" Type="http://schemas.openxmlformats.org/officeDocument/2006/relationships/hyperlink" Target="https://psvseminterqa1.scjn.pjf.gob.mx:8085/hom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svsefe4.scjn.pjf.gob.mx:8087/home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ADP%20P2021%2D013%20SGDI%5F%20Acta%20de%20Cierre%2E%20Correspondencia%2Epdf&amp;viewid=a0325a04%2D40f7%2D4991%2D925d%2D4525731d99ac&amp;parent=%2Fsites%2FAdministracindeAcervosDocumentales%2FDocumentos%20compartidos%2FMX%2DSCJN%2DAAD%2D07%20Servicios%20de%20informaci%C3%B3n%2FSGDI" TargetMode="External"/><Relationship Id="rId3" Type="http://schemas.openxmlformats.org/officeDocument/2006/relationships/hyperlink" Target="https://scjnmx.sharepoint.com/sites/SistemadeGestinDocumentalInstitucionalSGDI/Documentos%20compartidos/Forms/AllItems.aspx?id=%2Fsites%2FSistemadeGestinDocumentalInstitucionalSGDI%2FDocumentos%20compartidos%2FGeneral%2FM%C3%B3dulo%20de%20Archivo%20de%20Tr%C3%A1mite%2FSGDI%20Solicitud%20de%20atencion%2Epdf&amp;viewid=7da42758%2Dbe3e%2D44a5%2D8c7c%2D667e32d4f685&amp;parent=%2Fsites%2FSistemadeGestinDocumentalInstitucionalSGDI%2FDocumentos%20compartidos%2FGeneral%2FM%C3%B3dulo%20de%20Archivo%20de%20Tr%C3%A1mite" TargetMode="External"/><Relationship Id="rId7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2%2EOF%2E%20DAA%2D215%2D2020%2E%20Etapas%20para%20el%20SGDI%2Epdf&amp;viewid=a0325a04%2D40f7%2D4991%2D925d%2D4525731d99ac&amp;parent=%2Fsites%2FAdministracindeAcervosDocumentales%2FDocumentos%20compartidos%2FMX%2DSCJN%2DAAD%2D07%20Servicios%20de%20informaci%C3%B3n%2FSGDI" TargetMode="External"/><Relationship Id="rId12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ADP%20SC%20P2021%2D013%20SGDI%2Epdf&amp;viewid=a0325a04%2D40f7%2D4991%2D925d%2D4525731d99ac&amp;parent=%2Fsites%2FAdministracindeAcervosDocumentales%2FDocumentos%20compartidos%2FMX%2DSCJN%2DAAD%2D07%20Servicios%20de%20informaci%C3%B3n%2FSGDI" TargetMode="External"/><Relationship Id="rId2" Type="http://schemas.openxmlformats.org/officeDocument/2006/relationships/hyperlink" Target="https://scjnmx.sharepoint.com/sites/SistemadeGestinDocumentalInstitucionalSGDI/Documentos%20compartidos/Forms/AllItems.aspx?id=%2Fsites%2FSistemadeGestinDocumentalInstitucionalSGDI%2FDocumentos%20compartidos%2FGeneral%2FM%C3%B3dulo%20de%20Control%20de%20Correspondencia%2FSGDI%20Solicitud%20del%20m%C3%B3dulo%20de%20control%20de%20correspondencia%20%28004%29%2Epdf&amp;viewid=7da42758%2Dbe3e%2D44a5%2D8c7c%2D667e32d4f685&amp;parent=%2Fsites%2FSistemadeGestinDocumentalInstitucionalSGDI%2FDocumentos%20compartidos%2FGeneral%2FM%C3%B3dulo%20de%20Control%20de%20Correspondenci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cjnmx.sharepoint.com/sites/AdministracindeAcervosDocumentales/Documentos%20compartidos/Forms/AllItems.aspx?sortField=Modified&amp;isAscending=false&amp;id=%2Fsites%2FAdministracindeAcervosDocumentales%2FDocumentos%20compartidos%2FMX%2DSCJN%2DAAD%2D07%20Servicios%20de%20informaci%C3%B3n%2FSGDI%2F01%2E%20CDAACL%2DDAA%2D3991%2D2019%2E%20Solicitud%2Epdf&amp;viewid=a0325a04%2D40f7%2D4991%2D925d%2D4525731d99ac&amp;parent=%2Fsites%2FAdministracindeAcervosDocumentales%2FDocumentos%20compartidos%2FMX%2DSCJN%2DAAD%2D07%20Servicios%20de%20informaci%C3%B3n%2FSGDI" TargetMode="External"/><Relationship Id="rId11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ADP%20EI%20P2021%2D013%20%20SGDI%2Epdf&amp;viewid=a0325a04%2D40f7%2D4991%2D925d%2D4525731d99ac&amp;parent=%2Fsites%2FAdministracindeAcervosDocumentales%2FDocumentos%20compartidos%2FMX%2DSCJN%2DAAD%2D07%20Servicios%20de%20informaci%C3%B3n%2FSGDI" TargetMode="External"/><Relationship Id="rId5" Type="http://schemas.openxmlformats.org/officeDocument/2006/relationships/hyperlink" Target="https://scjnmx.sharepoint.com/sites/SistemadeGestinDocumentalInstitucionalSGDI/Documentos%20compartidos/Forms/AllItems.aspx?id=%2Fsites%2FSistemadeGestinDocumentalInstitucionalSGDI%2FDocumentos%20compartidos%2FGeneral%2FArchivo%20Hist%C3%B3rico%2FSGDI%20Solicitud%20de%20atencion%20Archivo%20Hist%C3%B3rico%2020%2E08%2E2021%20VF%2Epdf&amp;viewid=7da42758%2Dbe3e%2D44a5%2D8c7c%2D667e32d4f685&amp;parent=%2Fsites%2FSistemadeGestinDocumentalInstitucionalSGDI%2FDocumentos%20compartidos%2FGeneral%2FArchivo%20Hist%C3%B3rico" TargetMode="External"/><Relationship Id="rId10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ADP%20AC%20P2021%2D013%20SGDI%2Epdf&amp;viewid=a0325a04%2D40f7%2D4991%2D925d%2D4525731d99ac&amp;parent=%2Fsites%2FAdministracindeAcervosDocumentales%2FDocumentos%20compartidos%2FMX%2DSCJN%2DAAD%2D07%20Servicios%20de%20informaci%C3%B3n%2FSGDI" TargetMode="External"/><Relationship Id="rId4" Type="http://schemas.openxmlformats.org/officeDocument/2006/relationships/hyperlink" Target="https://scjnmx.sharepoint.com/sites/SistemadeGestinDocumentalInstitucionalSGDI/Documentos%20compartidos/Forms/AllItems.aspx?id=%2Fsites%2FSistemadeGestinDocumentalInstitucionalSGDI%2FDocumentos%20compartidos%2FGeneral%2FM%C3%B3dulo%20de%20Archivo%20de%20Concentraci%C3%B3n%2Fformato%5Fsolicitud%5Farchivo%5Fconcentraci%C3%B3n%2Epdf&amp;viewid=7da42758%2Dbe3e%2D44a5%2D8c7c%2D667e32d4f685&amp;parent=%2Fsites%2FSistemadeGestinDocumentalInstitucionalSGDI%2FDocumentos%20compartidos%2FGeneral%2FM%C3%B3dulo%20de%20Archivo%20de%20Concentraci%C3%B3n" TargetMode="External"/><Relationship Id="rId9" Type="http://schemas.openxmlformats.org/officeDocument/2006/relationships/hyperlink" Target="https://scjnmx.sharepoint.com/sites/AdministracindeAcervosDocumentales/Documentos%20compartidos/Forms/AllItems.aspx?isAscending=false&amp;sortField=Modified&amp;id=%2Fsites%2FAdministracindeAcervosDocumentales%2FDocumentos%20compartidos%2FMX%2DSCJN%2DAAD%2D07%20Servicios%20de%20informaci%C3%B3n%2FSGDI%2FADP%20AA%20P2021%2D013%20SGDI%5FActa%20de%20aceptaci%C3%B3n%20de%20entregables%20v%2E1%20%28004%29%2Epdf&amp;viewid=a0325a04%2D40f7%2D4991%2D925d%2D4525731d99ac&amp;parent=%2Fsites%2FAdministracindeAcervosDocumentales%2FDocumentos%20compartidos%2FMX%2DSCJN%2DAAD%2D07%20Servicios%20de%20informaci%C3%B3n%2FSGDI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cjnmx.sharepoint.com/:x:/s/SGDI-DGTI/EYmbOXBQZkVOpBVdIStd8SsBIlJDQRXUy7_1SbelipvVGg?e=XG6Dio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31361" y="-25803"/>
            <a:ext cx="9175361" cy="688380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0" y="5582388"/>
            <a:ext cx="9144000" cy="391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>
                <a:solidFill>
                  <a:srgbClr val="4F1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 de Documentación y Análisis, Archivos y Compilación de Leyes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205319" y="489788"/>
            <a:ext cx="8709878" cy="5959966"/>
          </a:xfrm>
          <a:prstGeom prst="rect">
            <a:avLst/>
          </a:prstGeom>
          <a:noFill/>
          <a:ln w="3810">
            <a:solidFill>
              <a:srgbClr val="4F167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-31361" y="5062254"/>
            <a:ext cx="9175361" cy="395855"/>
          </a:xfrm>
        </p:spPr>
        <p:txBody>
          <a:bodyPr lIns="91440" tIns="45720" rIns="91440" bIns="45720" anchor="t">
            <a:noAutofit/>
          </a:bodyPr>
          <a:lstStyle/>
          <a:p>
            <a:r>
              <a:rPr lang="es-ES" sz="2800" b="1" dirty="0">
                <a:solidFill>
                  <a:srgbClr val="4F1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Gestión Documental Institucional</a:t>
            </a:r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Paralelogramo 21"/>
          <p:cNvSpPr/>
          <p:nvPr/>
        </p:nvSpPr>
        <p:spPr>
          <a:xfrm>
            <a:off x="2870486" y="6194640"/>
            <a:ext cx="3408631" cy="255114"/>
          </a:xfrm>
          <a:custGeom>
            <a:avLst/>
            <a:gdLst>
              <a:gd name="connsiteX0" fmla="*/ 0 w 1216152"/>
              <a:gd name="connsiteY0" fmla="*/ 914400 h 914400"/>
              <a:gd name="connsiteX1" fmla="*/ 228600 w 1216152"/>
              <a:gd name="connsiteY1" fmla="*/ 0 h 914400"/>
              <a:gd name="connsiteX2" fmla="*/ 1216152 w 1216152"/>
              <a:gd name="connsiteY2" fmla="*/ 0 h 914400"/>
              <a:gd name="connsiteX3" fmla="*/ 987552 w 1216152"/>
              <a:gd name="connsiteY3" fmla="*/ 914400 h 914400"/>
              <a:gd name="connsiteX4" fmla="*/ 0 w 1216152"/>
              <a:gd name="connsiteY4" fmla="*/ 914400 h 914400"/>
              <a:gd name="connsiteX0" fmla="*/ 0 w 1334781"/>
              <a:gd name="connsiteY0" fmla="*/ 914400 h 914400"/>
              <a:gd name="connsiteX1" fmla="*/ 228600 w 1334781"/>
              <a:gd name="connsiteY1" fmla="*/ 0 h 914400"/>
              <a:gd name="connsiteX2" fmla="*/ 1334781 w 1334781"/>
              <a:gd name="connsiteY2" fmla="*/ 0 h 914400"/>
              <a:gd name="connsiteX3" fmla="*/ 987552 w 1334781"/>
              <a:gd name="connsiteY3" fmla="*/ 914400 h 914400"/>
              <a:gd name="connsiteX4" fmla="*/ 0 w 1334781"/>
              <a:gd name="connsiteY4" fmla="*/ 914400 h 914400"/>
              <a:gd name="connsiteX0" fmla="*/ 0 w 1188240"/>
              <a:gd name="connsiteY0" fmla="*/ 914400 h 914400"/>
              <a:gd name="connsiteX1" fmla="*/ 228600 w 1188240"/>
              <a:gd name="connsiteY1" fmla="*/ 0 h 914400"/>
              <a:gd name="connsiteX2" fmla="*/ 1188240 w 1188240"/>
              <a:gd name="connsiteY2" fmla="*/ 662946 h 914400"/>
              <a:gd name="connsiteX3" fmla="*/ 987552 w 1188240"/>
              <a:gd name="connsiteY3" fmla="*/ 914400 h 914400"/>
              <a:gd name="connsiteX4" fmla="*/ 0 w 1188240"/>
              <a:gd name="connsiteY4" fmla="*/ 914400 h 914400"/>
              <a:gd name="connsiteX0" fmla="*/ 0 w 1188240"/>
              <a:gd name="connsiteY0" fmla="*/ 914400 h 914400"/>
              <a:gd name="connsiteX1" fmla="*/ 228600 w 1188240"/>
              <a:gd name="connsiteY1" fmla="*/ 0 h 914400"/>
              <a:gd name="connsiteX2" fmla="*/ 34891 w 1188240"/>
              <a:gd name="connsiteY2" fmla="*/ 676903 h 914400"/>
              <a:gd name="connsiteX3" fmla="*/ 1188240 w 1188240"/>
              <a:gd name="connsiteY3" fmla="*/ 662946 h 914400"/>
              <a:gd name="connsiteX4" fmla="*/ 987552 w 1188240"/>
              <a:gd name="connsiteY4" fmla="*/ 914400 h 914400"/>
              <a:gd name="connsiteX5" fmla="*/ 0 w 1188240"/>
              <a:gd name="connsiteY5" fmla="*/ 914400 h 914400"/>
              <a:gd name="connsiteX0" fmla="*/ 2051586 w 3239826"/>
              <a:gd name="connsiteY0" fmla="*/ 914400 h 914400"/>
              <a:gd name="connsiteX1" fmla="*/ 2280186 w 3239826"/>
              <a:gd name="connsiteY1" fmla="*/ 0 h 914400"/>
              <a:gd name="connsiteX2" fmla="*/ 8 w 3239826"/>
              <a:gd name="connsiteY2" fmla="*/ 669924 h 914400"/>
              <a:gd name="connsiteX3" fmla="*/ 3239826 w 3239826"/>
              <a:gd name="connsiteY3" fmla="*/ 662946 h 914400"/>
              <a:gd name="connsiteX4" fmla="*/ 3039138 w 3239826"/>
              <a:gd name="connsiteY4" fmla="*/ 914400 h 914400"/>
              <a:gd name="connsiteX5" fmla="*/ 2051586 w 3239826"/>
              <a:gd name="connsiteY5" fmla="*/ 914400 h 914400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176133 w 3415951"/>
              <a:gd name="connsiteY2" fmla="*/ 6978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176133 w 3415951"/>
              <a:gd name="connsiteY2" fmla="*/ 6978 h 251454"/>
              <a:gd name="connsiteX3" fmla="*/ 218003 w 3415951"/>
              <a:gd name="connsiteY3" fmla="*/ 0 h 251454"/>
              <a:gd name="connsiteX4" fmla="*/ 3415951 w 3415951"/>
              <a:gd name="connsiteY4" fmla="*/ 0 h 251454"/>
              <a:gd name="connsiteX5" fmla="*/ 3215263 w 3415951"/>
              <a:gd name="connsiteY5" fmla="*/ 251454 h 251454"/>
              <a:gd name="connsiteX6" fmla="*/ 2227711 w 3415951"/>
              <a:gd name="connsiteY6" fmla="*/ 251454 h 251454"/>
              <a:gd name="connsiteX0" fmla="*/ 2227711 w 3415951"/>
              <a:gd name="connsiteY0" fmla="*/ 255856 h 255856"/>
              <a:gd name="connsiteX1" fmla="*/ 0 w 3415951"/>
              <a:gd name="connsiteY1" fmla="*/ 255623 h 255856"/>
              <a:gd name="connsiteX2" fmla="*/ 55353 w 3415951"/>
              <a:gd name="connsiteY2" fmla="*/ 400 h 255856"/>
              <a:gd name="connsiteX3" fmla="*/ 218003 w 3415951"/>
              <a:gd name="connsiteY3" fmla="*/ 4402 h 255856"/>
              <a:gd name="connsiteX4" fmla="*/ 3415951 w 3415951"/>
              <a:gd name="connsiteY4" fmla="*/ 4402 h 255856"/>
              <a:gd name="connsiteX5" fmla="*/ 3215263 w 3415951"/>
              <a:gd name="connsiteY5" fmla="*/ 255856 h 255856"/>
              <a:gd name="connsiteX6" fmla="*/ 2227711 w 3415951"/>
              <a:gd name="connsiteY6" fmla="*/ 255856 h 255856"/>
              <a:gd name="connsiteX0" fmla="*/ 2462075 w 3650315"/>
              <a:gd name="connsiteY0" fmla="*/ 251454 h 251454"/>
              <a:gd name="connsiteX1" fmla="*/ 234364 w 3650315"/>
              <a:gd name="connsiteY1" fmla="*/ 251221 h 251454"/>
              <a:gd name="connsiteX2" fmla="*/ 452367 w 3650315"/>
              <a:gd name="connsiteY2" fmla="*/ 0 h 251454"/>
              <a:gd name="connsiteX3" fmla="*/ 3650315 w 3650315"/>
              <a:gd name="connsiteY3" fmla="*/ 0 h 251454"/>
              <a:gd name="connsiteX4" fmla="*/ 3449627 w 3650315"/>
              <a:gd name="connsiteY4" fmla="*/ 251454 h 251454"/>
              <a:gd name="connsiteX5" fmla="*/ 2462075 w 3650315"/>
              <a:gd name="connsiteY5" fmla="*/ 251454 h 251454"/>
              <a:gd name="connsiteX0" fmla="*/ 2350631 w 3538871"/>
              <a:gd name="connsiteY0" fmla="*/ 251454 h 251454"/>
              <a:gd name="connsiteX1" fmla="*/ 122920 w 3538871"/>
              <a:gd name="connsiteY1" fmla="*/ 251221 h 251454"/>
              <a:gd name="connsiteX2" fmla="*/ 340923 w 3538871"/>
              <a:gd name="connsiteY2" fmla="*/ 0 h 251454"/>
              <a:gd name="connsiteX3" fmla="*/ 3538871 w 3538871"/>
              <a:gd name="connsiteY3" fmla="*/ 0 h 251454"/>
              <a:gd name="connsiteX4" fmla="*/ 3338183 w 3538871"/>
              <a:gd name="connsiteY4" fmla="*/ 251454 h 251454"/>
              <a:gd name="connsiteX5" fmla="*/ 2350631 w 353887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218003 w 3415951"/>
              <a:gd name="connsiteY2" fmla="*/ 0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203363 w 3415951"/>
              <a:gd name="connsiteY2" fmla="*/ 0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258572"/>
              <a:gd name="connsiteY0" fmla="*/ 251454 h 251454"/>
              <a:gd name="connsiteX1" fmla="*/ 0 w 3258572"/>
              <a:gd name="connsiteY1" fmla="*/ 251221 h 251454"/>
              <a:gd name="connsiteX2" fmla="*/ 203363 w 3258572"/>
              <a:gd name="connsiteY2" fmla="*/ 0 h 251454"/>
              <a:gd name="connsiteX3" fmla="*/ 3258572 w 3258572"/>
              <a:gd name="connsiteY3" fmla="*/ 3660 h 251454"/>
              <a:gd name="connsiteX4" fmla="*/ 3215263 w 3258572"/>
              <a:gd name="connsiteY4" fmla="*/ 251454 h 251454"/>
              <a:gd name="connsiteX5" fmla="*/ 2227711 w 3258572"/>
              <a:gd name="connsiteY5" fmla="*/ 251454 h 251454"/>
              <a:gd name="connsiteX0" fmla="*/ 2227711 w 3258572"/>
              <a:gd name="connsiteY0" fmla="*/ 251454 h 251454"/>
              <a:gd name="connsiteX1" fmla="*/ 0 w 3258572"/>
              <a:gd name="connsiteY1" fmla="*/ 251221 h 251454"/>
              <a:gd name="connsiteX2" fmla="*/ 203363 w 3258572"/>
              <a:gd name="connsiteY2" fmla="*/ 0 h 251454"/>
              <a:gd name="connsiteX3" fmla="*/ 3258572 w 3258572"/>
              <a:gd name="connsiteY3" fmla="*/ 3660 h 251454"/>
              <a:gd name="connsiteX4" fmla="*/ 3149384 w 3258572"/>
              <a:gd name="connsiteY4" fmla="*/ 251454 h 251454"/>
              <a:gd name="connsiteX5" fmla="*/ 2227711 w 3258572"/>
              <a:gd name="connsiteY5" fmla="*/ 251454 h 251454"/>
              <a:gd name="connsiteX0" fmla="*/ 2227711 w 3258572"/>
              <a:gd name="connsiteY0" fmla="*/ 251454 h 255114"/>
              <a:gd name="connsiteX1" fmla="*/ 0 w 3258572"/>
              <a:gd name="connsiteY1" fmla="*/ 251221 h 255114"/>
              <a:gd name="connsiteX2" fmla="*/ 203363 w 3258572"/>
              <a:gd name="connsiteY2" fmla="*/ 0 h 255114"/>
              <a:gd name="connsiteX3" fmla="*/ 3258572 w 3258572"/>
              <a:gd name="connsiteY3" fmla="*/ 3660 h 255114"/>
              <a:gd name="connsiteX4" fmla="*/ 3204283 w 3258572"/>
              <a:gd name="connsiteY4" fmla="*/ 255114 h 255114"/>
              <a:gd name="connsiteX5" fmla="*/ 2227711 w 3258572"/>
              <a:gd name="connsiteY5" fmla="*/ 251454 h 255114"/>
              <a:gd name="connsiteX0" fmla="*/ 2227711 w 3408631"/>
              <a:gd name="connsiteY0" fmla="*/ 251454 h 255114"/>
              <a:gd name="connsiteX1" fmla="*/ 0 w 3408631"/>
              <a:gd name="connsiteY1" fmla="*/ 251221 h 255114"/>
              <a:gd name="connsiteX2" fmla="*/ 203363 w 3408631"/>
              <a:gd name="connsiteY2" fmla="*/ 0 h 255114"/>
              <a:gd name="connsiteX3" fmla="*/ 3408631 w 3408631"/>
              <a:gd name="connsiteY3" fmla="*/ 0 h 255114"/>
              <a:gd name="connsiteX4" fmla="*/ 3204283 w 3408631"/>
              <a:gd name="connsiteY4" fmla="*/ 255114 h 255114"/>
              <a:gd name="connsiteX5" fmla="*/ 2227711 w 3408631"/>
              <a:gd name="connsiteY5" fmla="*/ 251454 h 255114"/>
              <a:gd name="connsiteX0" fmla="*/ 3204283 w 3408631"/>
              <a:gd name="connsiteY0" fmla="*/ 255114 h 255114"/>
              <a:gd name="connsiteX1" fmla="*/ 0 w 3408631"/>
              <a:gd name="connsiteY1" fmla="*/ 251221 h 255114"/>
              <a:gd name="connsiteX2" fmla="*/ 203363 w 3408631"/>
              <a:gd name="connsiteY2" fmla="*/ 0 h 255114"/>
              <a:gd name="connsiteX3" fmla="*/ 3408631 w 3408631"/>
              <a:gd name="connsiteY3" fmla="*/ 0 h 255114"/>
              <a:gd name="connsiteX4" fmla="*/ 3204283 w 3408631"/>
              <a:gd name="connsiteY4" fmla="*/ 255114 h 255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8631" h="255114">
                <a:moveTo>
                  <a:pt x="3204283" y="255114"/>
                </a:moveTo>
                <a:lnTo>
                  <a:pt x="0" y="251221"/>
                </a:lnTo>
                <a:lnTo>
                  <a:pt x="203363" y="0"/>
                </a:lnTo>
                <a:lnTo>
                  <a:pt x="3408631" y="0"/>
                </a:lnTo>
                <a:lnTo>
                  <a:pt x="3204283" y="255114"/>
                </a:lnTo>
                <a:close/>
              </a:path>
            </a:pathLst>
          </a:custGeom>
          <a:solidFill>
            <a:srgbClr val="4F16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0" y="6181275"/>
            <a:ext cx="9144000" cy="261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Junio 2023</a:t>
            </a:r>
          </a:p>
        </p:txBody>
      </p:sp>
      <p:pic>
        <p:nvPicPr>
          <p:cNvPr id="2" name="Imagen 1" descr="logo vertical hexadecimal wor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563" y="1477525"/>
            <a:ext cx="2840267" cy="270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30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15681" y="-25803"/>
            <a:ext cx="9175361" cy="688380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Subtítulo 2"/>
          <p:cNvSpPr txBox="1">
            <a:spLocks/>
          </p:cNvSpPr>
          <p:nvPr/>
        </p:nvSpPr>
        <p:spPr>
          <a:xfrm>
            <a:off x="-15682" y="5457984"/>
            <a:ext cx="9159681" cy="4754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 dirty="0">
                <a:solidFill>
                  <a:srgbClr val="4F1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Centro de Documentación y Análisis, Archivos y Compilación de Leyes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205319" y="489788"/>
            <a:ext cx="8709878" cy="5959966"/>
          </a:xfrm>
          <a:prstGeom prst="rect">
            <a:avLst/>
          </a:prstGeom>
          <a:noFill/>
          <a:ln w="3810">
            <a:solidFill>
              <a:srgbClr val="4F167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s-E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-15680" y="5015503"/>
            <a:ext cx="9159680" cy="435136"/>
          </a:xfrm>
        </p:spPr>
        <p:txBody>
          <a:bodyPr>
            <a:noAutofit/>
          </a:bodyPr>
          <a:lstStyle/>
          <a:p>
            <a:r>
              <a:rPr lang="es-ES" sz="2800" b="1" dirty="0">
                <a:solidFill>
                  <a:srgbClr val="4F1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Gestión Documental Institucional</a:t>
            </a: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Paralelogramo 21"/>
          <p:cNvSpPr/>
          <p:nvPr/>
        </p:nvSpPr>
        <p:spPr>
          <a:xfrm>
            <a:off x="2870486" y="6194640"/>
            <a:ext cx="3408631" cy="255114"/>
          </a:xfrm>
          <a:custGeom>
            <a:avLst/>
            <a:gdLst>
              <a:gd name="connsiteX0" fmla="*/ 0 w 1216152"/>
              <a:gd name="connsiteY0" fmla="*/ 914400 h 914400"/>
              <a:gd name="connsiteX1" fmla="*/ 228600 w 1216152"/>
              <a:gd name="connsiteY1" fmla="*/ 0 h 914400"/>
              <a:gd name="connsiteX2" fmla="*/ 1216152 w 1216152"/>
              <a:gd name="connsiteY2" fmla="*/ 0 h 914400"/>
              <a:gd name="connsiteX3" fmla="*/ 987552 w 1216152"/>
              <a:gd name="connsiteY3" fmla="*/ 914400 h 914400"/>
              <a:gd name="connsiteX4" fmla="*/ 0 w 1216152"/>
              <a:gd name="connsiteY4" fmla="*/ 914400 h 914400"/>
              <a:gd name="connsiteX0" fmla="*/ 0 w 1334781"/>
              <a:gd name="connsiteY0" fmla="*/ 914400 h 914400"/>
              <a:gd name="connsiteX1" fmla="*/ 228600 w 1334781"/>
              <a:gd name="connsiteY1" fmla="*/ 0 h 914400"/>
              <a:gd name="connsiteX2" fmla="*/ 1334781 w 1334781"/>
              <a:gd name="connsiteY2" fmla="*/ 0 h 914400"/>
              <a:gd name="connsiteX3" fmla="*/ 987552 w 1334781"/>
              <a:gd name="connsiteY3" fmla="*/ 914400 h 914400"/>
              <a:gd name="connsiteX4" fmla="*/ 0 w 1334781"/>
              <a:gd name="connsiteY4" fmla="*/ 914400 h 914400"/>
              <a:gd name="connsiteX0" fmla="*/ 0 w 1188240"/>
              <a:gd name="connsiteY0" fmla="*/ 914400 h 914400"/>
              <a:gd name="connsiteX1" fmla="*/ 228600 w 1188240"/>
              <a:gd name="connsiteY1" fmla="*/ 0 h 914400"/>
              <a:gd name="connsiteX2" fmla="*/ 1188240 w 1188240"/>
              <a:gd name="connsiteY2" fmla="*/ 662946 h 914400"/>
              <a:gd name="connsiteX3" fmla="*/ 987552 w 1188240"/>
              <a:gd name="connsiteY3" fmla="*/ 914400 h 914400"/>
              <a:gd name="connsiteX4" fmla="*/ 0 w 1188240"/>
              <a:gd name="connsiteY4" fmla="*/ 914400 h 914400"/>
              <a:gd name="connsiteX0" fmla="*/ 0 w 1188240"/>
              <a:gd name="connsiteY0" fmla="*/ 914400 h 914400"/>
              <a:gd name="connsiteX1" fmla="*/ 228600 w 1188240"/>
              <a:gd name="connsiteY1" fmla="*/ 0 h 914400"/>
              <a:gd name="connsiteX2" fmla="*/ 34891 w 1188240"/>
              <a:gd name="connsiteY2" fmla="*/ 676903 h 914400"/>
              <a:gd name="connsiteX3" fmla="*/ 1188240 w 1188240"/>
              <a:gd name="connsiteY3" fmla="*/ 662946 h 914400"/>
              <a:gd name="connsiteX4" fmla="*/ 987552 w 1188240"/>
              <a:gd name="connsiteY4" fmla="*/ 914400 h 914400"/>
              <a:gd name="connsiteX5" fmla="*/ 0 w 1188240"/>
              <a:gd name="connsiteY5" fmla="*/ 914400 h 914400"/>
              <a:gd name="connsiteX0" fmla="*/ 2051586 w 3239826"/>
              <a:gd name="connsiteY0" fmla="*/ 914400 h 914400"/>
              <a:gd name="connsiteX1" fmla="*/ 2280186 w 3239826"/>
              <a:gd name="connsiteY1" fmla="*/ 0 h 914400"/>
              <a:gd name="connsiteX2" fmla="*/ 8 w 3239826"/>
              <a:gd name="connsiteY2" fmla="*/ 669924 h 914400"/>
              <a:gd name="connsiteX3" fmla="*/ 3239826 w 3239826"/>
              <a:gd name="connsiteY3" fmla="*/ 662946 h 914400"/>
              <a:gd name="connsiteX4" fmla="*/ 3039138 w 3239826"/>
              <a:gd name="connsiteY4" fmla="*/ 914400 h 914400"/>
              <a:gd name="connsiteX5" fmla="*/ 2051586 w 3239826"/>
              <a:gd name="connsiteY5" fmla="*/ 914400 h 914400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176133 w 3415951"/>
              <a:gd name="connsiteY2" fmla="*/ 6978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176133 w 3415951"/>
              <a:gd name="connsiteY2" fmla="*/ 6978 h 251454"/>
              <a:gd name="connsiteX3" fmla="*/ 218003 w 3415951"/>
              <a:gd name="connsiteY3" fmla="*/ 0 h 251454"/>
              <a:gd name="connsiteX4" fmla="*/ 3415951 w 3415951"/>
              <a:gd name="connsiteY4" fmla="*/ 0 h 251454"/>
              <a:gd name="connsiteX5" fmla="*/ 3215263 w 3415951"/>
              <a:gd name="connsiteY5" fmla="*/ 251454 h 251454"/>
              <a:gd name="connsiteX6" fmla="*/ 2227711 w 3415951"/>
              <a:gd name="connsiteY6" fmla="*/ 251454 h 251454"/>
              <a:gd name="connsiteX0" fmla="*/ 2227711 w 3415951"/>
              <a:gd name="connsiteY0" fmla="*/ 255856 h 255856"/>
              <a:gd name="connsiteX1" fmla="*/ 0 w 3415951"/>
              <a:gd name="connsiteY1" fmla="*/ 255623 h 255856"/>
              <a:gd name="connsiteX2" fmla="*/ 55353 w 3415951"/>
              <a:gd name="connsiteY2" fmla="*/ 400 h 255856"/>
              <a:gd name="connsiteX3" fmla="*/ 218003 w 3415951"/>
              <a:gd name="connsiteY3" fmla="*/ 4402 h 255856"/>
              <a:gd name="connsiteX4" fmla="*/ 3415951 w 3415951"/>
              <a:gd name="connsiteY4" fmla="*/ 4402 h 255856"/>
              <a:gd name="connsiteX5" fmla="*/ 3215263 w 3415951"/>
              <a:gd name="connsiteY5" fmla="*/ 255856 h 255856"/>
              <a:gd name="connsiteX6" fmla="*/ 2227711 w 3415951"/>
              <a:gd name="connsiteY6" fmla="*/ 255856 h 255856"/>
              <a:gd name="connsiteX0" fmla="*/ 2462075 w 3650315"/>
              <a:gd name="connsiteY0" fmla="*/ 251454 h 251454"/>
              <a:gd name="connsiteX1" fmla="*/ 234364 w 3650315"/>
              <a:gd name="connsiteY1" fmla="*/ 251221 h 251454"/>
              <a:gd name="connsiteX2" fmla="*/ 452367 w 3650315"/>
              <a:gd name="connsiteY2" fmla="*/ 0 h 251454"/>
              <a:gd name="connsiteX3" fmla="*/ 3650315 w 3650315"/>
              <a:gd name="connsiteY3" fmla="*/ 0 h 251454"/>
              <a:gd name="connsiteX4" fmla="*/ 3449627 w 3650315"/>
              <a:gd name="connsiteY4" fmla="*/ 251454 h 251454"/>
              <a:gd name="connsiteX5" fmla="*/ 2462075 w 3650315"/>
              <a:gd name="connsiteY5" fmla="*/ 251454 h 251454"/>
              <a:gd name="connsiteX0" fmla="*/ 2350631 w 3538871"/>
              <a:gd name="connsiteY0" fmla="*/ 251454 h 251454"/>
              <a:gd name="connsiteX1" fmla="*/ 122920 w 3538871"/>
              <a:gd name="connsiteY1" fmla="*/ 251221 h 251454"/>
              <a:gd name="connsiteX2" fmla="*/ 340923 w 3538871"/>
              <a:gd name="connsiteY2" fmla="*/ 0 h 251454"/>
              <a:gd name="connsiteX3" fmla="*/ 3538871 w 3538871"/>
              <a:gd name="connsiteY3" fmla="*/ 0 h 251454"/>
              <a:gd name="connsiteX4" fmla="*/ 3338183 w 3538871"/>
              <a:gd name="connsiteY4" fmla="*/ 251454 h 251454"/>
              <a:gd name="connsiteX5" fmla="*/ 2350631 w 353887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218003 w 3415951"/>
              <a:gd name="connsiteY2" fmla="*/ 0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415951"/>
              <a:gd name="connsiteY0" fmla="*/ 251454 h 251454"/>
              <a:gd name="connsiteX1" fmla="*/ 0 w 3415951"/>
              <a:gd name="connsiteY1" fmla="*/ 251221 h 251454"/>
              <a:gd name="connsiteX2" fmla="*/ 203363 w 3415951"/>
              <a:gd name="connsiteY2" fmla="*/ 0 h 251454"/>
              <a:gd name="connsiteX3" fmla="*/ 3415951 w 3415951"/>
              <a:gd name="connsiteY3" fmla="*/ 0 h 251454"/>
              <a:gd name="connsiteX4" fmla="*/ 3215263 w 3415951"/>
              <a:gd name="connsiteY4" fmla="*/ 251454 h 251454"/>
              <a:gd name="connsiteX5" fmla="*/ 2227711 w 3415951"/>
              <a:gd name="connsiteY5" fmla="*/ 251454 h 251454"/>
              <a:gd name="connsiteX0" fmla="*/ 2227711 w 3258572"/>
              <a:gd name="connsiteY0" fmla="*/ 251454 h 251454"/>
              <a:gd name="connsiteX1" fmla="*/ 0 w 3258572"/>
              <a:gd name="connsiteY1" fmla="*/ 251221 h 251454"/>
              <a:gd name="connsiteX2" fmla="*/ 203363 w 3258572"/>
              <a:gd name="connsiteY2" fmla="*/ 0 h 251454"/>
              <a:gd name="connsiteX3" fmla="*/ 3258572 w 3258572"/>
              <a:gd name="connsiteY3" fmla="*/ 3660 h 251454"/>
              <a:gd name="connsiteX4" fmla="*/ 3215263 w 3258572"/>
              <a:gd name="connsiteY4" fmla="*/ 251454 h 251454"/>
              <a:gd name="connsiteX5" fmla="*/ 2227711 w 3258572"/>
              <a:gd name="connsiteY5" fmla="*/ 251454 h 251454"/>
              <a:gd name="connsiteX0" fmla="*/ 2227711 w 3258572"/>
              <a:gd name="connsiteY0" fmla="*/ 251454 h 251454"/>
              <a:gd name="connsiteX1" fmla="*/ 0 w 3258572"/>
              <a:gd name="connsiteY1" fmla="*/ 251221 h 251454"/>
              <a:gd name="connsiteX2" fmla="*/ 203363 w 3258572"/>
              <a:gd name="connsiteY2" fmla="*/ 0 h 251454"/>
              <a:gd name="connsiteX3" fmla="*/ 3258572 w 3258572"/>
              <a:gd name="connsiteY3" fmla="*/ 3660 h 251454"/>
              <a:gd name="connsiteX4" fmla="*/ 3149384 w 3258572"/>
              <a:gd name="connsiteY4" fmla="*/ 251454 h 251454"/>
              <a:gd name="connsiteX5" fmla="*/ 2227711 w 3258572"/>
              <a:gd name="connsiteY5" fmla="*/ 251454 h 251454"/>
              <a:gd name="connsiteX0" fmla="*/ 2227711 w 3258572"/>
              <a:gd name="connsiteY0" fmla="*/ 251454 h 255114"/>
              <a:gd name="connsiteX1" fmla="*/ 0 w 3258572"/>
              <a:gd name="connsiteY1" fmla="*/ 251221 h 255114"/>
              <a:gd name="connsiteX2" fmla="*/ 203363 w 3258572"/>
              <a:gd name="connsiteY2" fmla="*/ 0 h 255114"/>
              <a:gd name="connsiteX3" fmla="*/ 3258572 w 3258572"/>
              <a:gd name="connsiteY3" fmla="*/ 3660 h 255114"/>
              <a:gd name="connsiteX4" fmla="*/ 3204283 w 3258572"/>
              <a:gd name="connsiteY4" fmla="*/ 255114 h 255114"/>
              <a:gd name="connsiteX5" fmla="*/ 2227711 w 3258572"/>
              <a:gd name="connsiteY5" fmla="*/ 251454 h 255114"/>
              <a:gd name="connsiteX0" fmla="*/ 2227711 w 3408631"/>
              <a:gd name="connsiteY0" fmla="*/ 251454 h 255114"/>
              <a:gd name="connsiteX1" fmla="*/ 0 w 3408631"/>
              <a:gd name="connsiteY1" fmla="*/ 251221 h 255114"/>
              <a:gd name="connsiteX2" fmla="*/ 203363 w 3408631"/>
              <a:gd name="connsiteY2" fmla="*/ 0 h 255114"/>
              <a:gd name="connsiteX3" fmla="*/ 3408631 w 3408631"/>
              <a:gd name="connsiteY3" fmla="*/ 0 h 255114"/>
              <a:gd name="connsiteX4" fmla="*/ 3204283 w 3408631"/>
              <a:gd name="connsiteY4" fmla="*/ 255114 h 255114"/>
              <a:gd name="connsiteX5" fmla="*/ 2227711 w 3408631"/>
              <a:gd name="connsiteY5" fmla="*/ 251454 h 255114"/>
              <a:gd name="connsiteX0" fmla="*/ 3204283 w 3408631"/>
              <a:gd name="connsiteY0" fmla="*/ 255114 h 255114"/>
              <a:gd name="connsiteX1" fmla="*/ 0 w 3408631"/>
              <a:gd name="connsiteY1" fmla="*/ 251221 h 255114"/>
              <a:gd name="connsiteX2" fmla="*/ 203363 w 3408631"/>
              <a:gd name="connsiteY2" fmla="*/ 0 h 255114"/>
              <a:gd name="connsiteX3" fmla="*/ 3408631 w 3408631"/>
              <a:gd name="connsiteY3" fmla="*/ 0 h 255114"/>
              <a:gd name="connsiteX4" fmla="*/ 3204283 w 3408631"/>
              <a:gd name="connsiteY4" fmla="*/ 255114 h 255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08631" h="255114">
                <a:moveTo>
                  <a:pt x="3204283" y="255114"/>
                </a:moveTo>
                <a:lnTo>
                  <a:pt x="0" y="251221"/>
                </a:lnTo>
                <a:lnTo>
                  <a:pt x="203363" y="0"/>
                </a:lnTo>
                <a:lnTo>
                  <a:pt x="3408631" y="0"/>
                </a:lnTo>
                <a:lnTo>
                  <a:pt x="3204283" y="255114"/>
                </a:lnTo>
                <a:close/>
              </a:path>
            </a:pathLst>
          </a:custGeom>
          <a:solidFill>
            <a:srgbClr val="4F167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0" y="6181275"/>
            <a:ext cx="9144000" cy="2611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Junio 2023</a:t>
            </a:r>
          </a:p>
        </p:txBody>
      </p:sp>
      <p:pic>
        <p:nvPicPr>
          <p:cNvPr id="2" name="Imagen 1" descr="logo vertical hexadecimal wor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2" y="3166909"/>
            <a:ext cx="1530357" cy="1458519"/>
          </a:xfrm>
          <a:prstGeom prst="rect">
            <a:avLst/>
          </a:prstGeom>
        </p:spPr>
      </p:pic>
      <p:sp>
        <p:nvSpPr>
          <p:cNvPr id="4" name="Subtítulo 2">
            <a:extLst>
              <a:ext uri="{FF2B5EF4-FFF2-40B4-BE49-F238E27FC236}">
                <a16:creationId xmlns:a16="http://schemas.microsoft.com/office/drawing/2014/main" id="{D7C70DF8-9C39-5CE2-6B1F-1851516649AB}"/>
              </a:ext>
            </a:extLst>
          </p:cNvPr>
          <p:cNvSpPr txBox="1">
            <a:spLocks/>
          </p:cNvSpPr>
          <p:nvPr/>
        </p:nvSpPr>
        <p:spPr>
          <a:xfrm>
            <a:off x="2088244" y="1590621"/>
            <a:ext cx="4967512" cy="475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 dirty="0">
                <a:solidFill>
                  <a:srgbClr val="4F167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¡Gracias por su atención!</a:t>
            </a:r>
          </a:p>
        </p:txBody>
      </p:sp>
    </p:spTree>
    <p:extLst>
      <p:ext uri="{BB962C8B-B14F-4D97-AF65-F5344CB8AC3E}">
        <p14:creationId xmlns:p14="http://schemas.microsoft.com/office/powerpoint/2010/main" val="54475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57255E3-EDCA-7646-5976-DCD3B3FD347B}"/>
              </a:ext>
            </a:extLst>
          </p:cNvPr>
          <p:cNvSpPr txBox="1"/>
          <p:nvPr/>
        </p:nvSpPr>
        <p:spPr>
          <a:xfrm>
            <a:off x="3417230" y="137491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Normativa aplicable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9CBD544-C694-504C-4704-72DD1DC01431}"/>
              </a:ext>
            </a:extLst>
          </p:cNvPr>
          <p:cNvSpPr txBox="1"/>
          <p:nvPr/>
        </p:nvSpPr>
        <p:spPr>
          <a:xfrm>
            <a:off x="244688" y="609820"/>
            <a:ext cx="865462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Ley General de Archivos (LGA).</a:t>
            </a:r>
          </a:p>
          <a:p>
            <a:pPr algn="just"/>
            <a:endParaRPr lang="es-MX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En términos de lo establecido en los artículos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12, 44, 45, 49 y 52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este Alto Tribunal, como sujeto obligado </a:t>
            </a:r>
            <a:r>
              <a:rPr lang="es-MX" sz="1400" u="sng" dirty="0">
                <a:latin typeface="Arial" panose="020B0604020202020204" pitchFamily="34" charset="0"/>
                <a:cs typeface="Arial" panose="020B0604020202020204" pitchFamily="34" charset="0"/>
              </a:rPr>
              <a:t>debe implementar un sistema automatizado para la gestión documental y administración de archivos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que permitan registrar y controlar los procesos de gestión documental que incluyen la producción, organización, acceso, consulta, valoración documental, disposición documental y conservación, garantizando la recuperación y preservación de los documentos de archivo electrónicos. Por otro lado, el Centro de Documentación y Análisis, Archivos y Compilación de Leyes (CDAACL), como área coordinadora de archivos, coordinará las actividades destinadas a la modernización y automatización de los procesos archivísticos y a la gestión de documentos electrónicos de las áreas operativas.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ECB730C-CCCB-38EB-163E-1CFEBB7C7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1800" y="6416105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6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B80B927-872F-2724-C9B1-65AD2A6FC401}"/>
              </a:ext>
            </a:extLst>
          </p:cNvPr>
          <p:cNvSpPr txBox="1"/>
          <p:nvPr/>
        </p:nvSpPr>
        <p:spPr>
          <a:xfrm>
            <a:off x="201713" y="2607539"/>
            <a:ext cx="8513465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16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600" u="sng" dirty="0">
                <a:latin typeface="Arial" panose="020B0604020202020204" pitchFamily="34" charset="0"/>
                <a:cs typeface="Arial" panose="020B0604020202020204" pitchFamily="34" charset="0"/>
              </a:rPr>
              <a:t>Para dar cumplimiento a la LGA, en este Alto Tribunal se emitieron los siguientes Acuerdos Generales de Administración</a:t>
            </a:r>
            <a:r>
              <a:rPr lang="es-MX" sz="1600" i="1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just"/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MX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AGA III/2020 </a:t>
            </a: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algn="just"/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Tiene por objeto regular el uso de la FIREL para actuaciones administrativas, así como los trámites electrónicos. En su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artículo tercero 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dispone la implementación de herramientas electrónicas que faciliten los trámites administrativos, así como reducir los tiempos de atención y resolución.</a:t>
            </a:r>
          </a:p>
          <a:p>
            <a:pPr algn="just"/>
            <a:endParaRPr lang="es-MX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MX" sz="1000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  <a:p>
            <a:pPr algn="just"/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AGA XI/2021</a:t>
            </a:r>
          </a:p>
          <a:p>
            <a:pPr lvl="1" algn="just"/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Con fundamento en los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artículos 40, 41 y 44 y sexto transitorio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, se instruye al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CDAACL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 y a la  </a:t>
            </a:r>
            <a:r>
              <a:rPr lang="es-MX" sz="1400" b="1" dirty="0">
                <a:latin typeface="Arial" panose="020B0604020202020204" pitchFamily="34" charset="0"/>
                <a:cs typeface="Arial" panose="020B0604020202020204" pitchFamily="34" charset="0"/>
              </a:rPr>
              <a:t>DGTI</a:t>
            </a:r>
            <a:r>
              <a:rPr lang="es-MX" sz="1400" dirty="0">
                <a:latin typeface="Arial" panose="020B0604020202020204" pitchFamily="34" charset="0"/>
                <a:cs typeface="Arial" panose="020B0604020202020204" pitchFamily="34" charset="0"/>
              </a:rPr>
              <a:t>, en el ámbito de sus respectivas atribuciones, a desarrollar e implementar el Sistema de Gestión Documental Institucional (SGDI).</a:t>
            </a:r>
          </a:p>
        </p:txBody>
      </p:sp>
    </p:spTree>
    <p:extLst>
      <p:ext uri="{BB962C8B-B14F-4D97-AF65-F5344CB8AC3E}">
        <p14:creationId xmlns:p14="http://schemas.microsoft.com/office/powerpoint/2010/main" val="583786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3537460" y="137491"/>
            <a:ext cx="21243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¿Qué es el SGDI?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39BB0E8-2FA3-0324-7DDF-BC25186ACB3B}"/>
              </a:ext>
            </a:extLst>
          </p:cNvPr>
          <p:cNvSpPr txBox="1"/>
          <p:nvPr/>
        </p:nvSpPr>
        <p:spPr>
          <a:xfrm>
            <a:off x="228600" y="520646"/>
            <a:ext cx="867765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SGDI es </a:t>
            </a: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herramienta tecnológica, basada en web, para la </a:t>
            </a:r>
            <a:r>
              <a:rPr lang="es-MX" sz="16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administración, registro y control de los documentos y expedientes en cualquier soporte documental producido y recibido por los órganos y áreas de este Alto Tribunal a lo largo de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 </a:t>
            </a:r>
            <a:r>
              <a:rPr lang="es-MX" sz="1600" b="0" i="0" u="sng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ciclo vital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haciendo uso de la FIREL (Firma Electrónica Certificada del Poder Judicial de la Federación) </a:t>
            </a:r>
          </a:p>
          <a:p>
            <a:pPr algn="just"/>
            <a:endParaRPr lang="es-MX" sz="1600" dirty="0">
              <a:latin typeface="Lucida Bright" panose="02040602050505020304" pitchFamily="18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0BB79D-D8F1-7566-C861-A37BB07579F8}"/>
              </a:ext>
            </a:extLst>
          </p:cNvPr>
          <p:cNvSpPr txBox="1"/>
          <p:nvPr/>
        </p:nvSpPr>
        <p:spPr>
          <a:xfrm>
            <a:off x="237744" y="5174895"/>
            <a:ext cx="8668512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1255395" indent="-1255395" algn="just"/>
            <a:r>
              <a:rPr lang="es-MX" sz="1600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Prede</a:t>
            </a:r>
            <a:r>
              <a:rPr lang="es-MX" sz="1600" b="0" i="0" u="sng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cesores 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1255395" indent="-1255395" algn="just"/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Integral de Gestión Administrativa (SIGA 2)</a:t>
            </a: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255395" indent="-1255395" algn="just"/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Integral de Gestión de Documentos y Administración de Archivos</a:t>
            </a: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s-MX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SIGA).</a:t>
            </a:r>
          </a:p>
          <a:p>
            <a:pPr marL="1255395" indent="-1255395" algn="just"/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PEGASUS.</a:t>
            </a:r>
          </a:p>
          <a:p>
            <a:pPr marL="1255395" indent="-1255395" algn="just"/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Gestión Administrativa (GESTA).</a:t>
            </a:r>
            <a:endParaRPr lang="es-MX" sz="1600" dirty="0">
              <a:solidFill>
                <a:srgbClr val="000000"/>
              </a:solidFill>
              <a:latin typeface="Lucida Bright"/>
            </a:endParaRPr>
          </a:p>
        </p:txBody>
      </p:sp>
      <p:pic>
        <p:nvPicPr>
          <p:cNvPr id="5" name="Imagen 4" descr="Imagen de la pantalla de un computador portátil&#10;&#10;Descripción generada automáticamente con confianza baja">
            <a:extLst>
              <a:ext uri="{FF2B5EF4-FFF2-40B4-BE49-F238E27FC236}">
                <a16:creationId xmlns:a16="http://schemas.microsoft.com/office/drawing/2014/main" id="{3E15F7E7-47FE-835B-DB4A-AA04E81C4F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192" y="1844084"/>
            <a:ext cx="4650866" cy="3241189"/>
          </a:xfrm>
          <a:prstGeom prst="rect">
            <a:avLst/>
          </a:prstGeom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752332D3-88AF-A8DC-02E6-BF3D4AC6D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72656" y="6422536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36718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2CEB9D98-985D-FF76-BEDD-D8DFAFA9BED4}"/>
              </a:ext>
            </a:extLst>
          </p:cNvPr>
          <p:cNvSpPr txBox="1"/>
          <p:nvPr/>
        </p:nvSpPr>
        <p:spPr>
          <a:xfrm>
            <a:off x="1018838" y="803010"/>
            <a:ext cx="8700430" cy="33855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El SGDI comprenderá los siguientes módulos o fases:</a:t>
            </a:r>
            <a:endParaRPr lang="es-MX" sz="1600" b="1" baseline="-2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992AE9C-4B2E-5345-6CB6-9A165A568E77}"/>
              </a:ext>
            </a:extLst>
          </p:cNvPr>
          <p:cNvSpPr txBox="1"/>
          <p:nvPr/>
        </p:nvSpPr>
        <p:spPr>
          <a:xfrm>
            <a:off x="3423653" y="137491"/>
            <a:ext cx="2351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del SGDI</a:t>
            </a: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C5D727BA-6CB9-4677-C6A6-06321ED184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53932901"/>
              </p:ext>
            </p:extLst>
          </p:nvPr>
        </p:nvGraphicFramePr>
        <p:xfrm>
          <a:off x="21230" y="1717855"/>
          <a:ext cx="9211113" cy="3651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2" name="Google Shape;5718;p65">
            <a:extLst>
              <a:ext uri="{FF2B5EF4-FFF2-40B4-BE49-F238E27FC236}">
                <a16:creationId xmlns:a16="http://schemas.microsoft.com/office/drawing/2014/main" id="{17C9F790-DA78-40E9-BC06-D549A5D9F3C5}"/>
              </a:ext>
            </a:extLst>
          </p:cNvPr>
          <p:cNvGrpSpPr/>
          <p:nvPr/>
        </p:nvGrpSpPr>
        <p:grpSpPr>
          <a:xfrm>
            <a:off x="2479798" y="1400563"/>
            <a:ext cx="339253" cy="339253"/>
            <a:chOff x="900750" y="1436075"/>
            <a:chExt cx="481825" cy="481825"/>
          </a:xfrm>
          <a:solidFill>
            <a:schemeClr val="accent6"/>
          </a:solidFill>
        </p:grpSpPr>
        <p:sp>
          <p:nvSpPr>
            <p:cNvPr id="14" name="Google Shape;5719;p65">
              <a:extLst>
                <a:ext uri="{FF2B5EF4-FFF2-40B4-BE49-F238E27FC236}">
                  <a16:creationId xmlns:a16="http://schemas.microsoft.com/office/drawing/2014/main" id="{AB58B83A-09A4-4ECC-8073-C006EC58CAA0}"/>
                </a:ext>
              </a:extLst>
            </p:cNvPr>
            <p:cNvSpPr/>
            <p:nvPr/>
          </p:nvSpPr>
          <p:spPr>
            <a:xfrm>
              <a:off x="900750" y="1627500"/>
              <a:ext cx="481825" cy="290400"/>
            </a:xfrm>
            <a:custGeom>
              <a:avLst/>
              <a:gdLst/>
              <a:ahLst/>
              <a:cxnLst/>
              <a:rect l="l" t="t" r="r" b="b"/>
              <a:pathLst>
                <a:path w="19273" h="11616" extrusionOk="0">
                  <a:moveTo>
                    <a:pt x="0" y="1"/>
                  </a:moveTo>
                  <a:lnTo>
                    <a:pt x="0" y="9920"/>
                  </a:lnTo>
                  <a:cubicBezTo>
                    <a:pt x="0" y="10856"/>
                    <a:pt x="759" y="11612"/>
                    <a:pt x="1696" y="11615"/>
                  </a:cubicBezTo>
                  <a:lnTo>
                    <a:pt x="17580" y="11615"/>
                  </a:lnTo>
                  <a:cubicBezTo>
                    <a:pt x="18513" y="11612"/>
                    <a:pt x="19272" y="10856"/>
                    <a:pt x="19272" y="9920"/>
                  </a:cubicBezTo>
                  <a:lnTo>
                    <a:pt x="19272" y="1"/>
                  </a:lnTo>
                  <a:lnTo>
                    <a:pt x="9977" y="6948"/>
                  </a:lnTo>
                  <a:cubicBezTo>
                    <a:pt x="9877" y="7020"/>
                    <a:pt x="9760" y="7059"/>
                    <a:pt x="9636" y="7059"/>
                  </a:cubicBezTo>
                  <a:cubicBezTo>
                    <a:pt x="9513" y="7059"/>
                    <a:pt x="9395" y="7020"/>
                    <a:pt x="9299" y="6948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16" name="Google Shape;5720;p65">
              <a:extLst>
                <a:ext uri="{FF2B5EF4-FFF2-40B4-BE49-F238E27FC236}">
                  <a16:creationId xmlns:a16="http://schemas.microsoft.com/office/drawing/2014/main" id="{AFE8A3B8-3770-4766-A862-86950A2D23D3}"/>
                </a:ext>
              </a:extLst>
            </p:cNvPr>
            <p:cNvSpPr/>
            <p:nvPr/>
          </p:nvSpPr>
          <p:spPr>
            <a:xfrm>
              <a:off x="1296950" y="1549900"/>
              <a:ext cx="71550" cy="105850"/>
            </a:xfrm>
            <a:custGeom>
              <a:avLst/>
              <a:gdLst/>
              <a:ahLst/>
              <a:cxnLst/>
              <a:rect l="l" t="t" r="r" b="b"/>
              <a:pathLst>
                <a:path w="2862" h="4234" extrusionOk="0">
                  <a:moveTo>
                    <a:pt x="0" y="0"/>
                  </a:moveTo>
                  <a:lnTo>
                    <a:pt x="0" y="4234"/>
                  </a:lnTo>
                  <a:lnTo>
                    <a:pt x="2861" y="211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17" name="Google Shape;5721;p65">
              <a:extLst>
                <a:ext uri="{FF2B5EF4-FFF2-40B4-BE49-F238E27FC236}">
                  <a16:creationId xmlns:a16="http://schemas.microsoft.com/office/drawing/2014/main" id="{A05AA275-40C4-4716-B80C-6583B9F7F56D}"/>
                </a:ext>
              </a:extLst>
            </p:cNvPr>
            <p:cNvSpPr/>
            <p:nvPr/>
          </p:nvSpPr>
          <p:spPr>
            <a:xfrm>
              <a:off x="914900" y="1549900"/>
              <a:ext cx="71550" cy="105850"/>
            </a:xfrm>
            <a:custGeom>
              <a:avLst/>
              <a:gdLst/>
              <a:ahLst/>
              <a:cxnLst/>
              <a:rect l="l" t="t" r="r" b="b"/>
              <a:pathLst>
                <a:path w="2862" h="4234" extrusionOk="0">
                  <a:moveTo>
                    <a:pt x="2861" y="0"/>
                  </a:moveTo>
                  <a:lnTo>
                    <a:pt x="0" y="2117"/>
                  </a:lnTo>
                  <a:lnTo>
                    <a:pt x="2861" y="4234"/>
                  </a:lnTo>
                  <a:lnTo>
                    <a:pt x="286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19" name="Google Shape;5722;p65">
              <a:extLst>
                <a:ext uri="{FF2B5EF4-FFF2-40B4-BE49-F238E27FC236}">
                  <a16:creationId xmlns:a16="http://schemas.microsoft.com/office/drawing/2014/main" id="{6B819C28-96F5-4838-9127-E51B7D6D4A80}"/>
                </a:ext>
              </a:extLst>
            </p:cNvPr>
            <p:cNvSpPr/>
            <p:nvPr/>
          </p:nvSpPr>
          <p:spPr>
            <a:xfrm>
              <a:off x="1014650" y="1436075"/>
              <a:ext cx="254100" cy="336150"/>
            </a:xfrm>
            <a:custGeom>
              <a:avLst/>
              <a:gdLst/>
              <a:ahLst/>
              <a:cxnLst/>
              <a:rect l="l" t="t" r="r" b="b"/>
              <a:pathLst>
                <a:path w="10164" h="13446" extrusionOk="0">
                  <a:moveTo>
                    <a:pt x="8468" y="3424"/>
                  </a:moveTo>
                  <a:cubicBezTo>
                    <a:pt x="8781" y="3424"/>
                    <a:pt x="9031" y="3677"/>
                    <a:pt x="9031" y="3990"/>
                  </a:cubicBezTo>
                  <a:cubicBezTo>
                    <a:pt x="9031" y="4300"/>
                    <a:pt x="8781" y="4553"/>
                    <a:pt x="8468" y="4553"/>
                  </a:cubicBezTo>
                  <a:lnTo>
                    <a:pt x="1693" y="4553"/>
                  </a:lnTo>
                  <a:cubicBezTo>
                    <a:pt x="1379" y="4553"/>
                    <a:pt x="1130" y="4300"/>
                    <a:pt x="1130" y="3990"/>
                  </a:cubicBezTo>
                  <a:cubicBezTo>
                    <a:pt x="1130" y="3677"/>
                    <a:pt x="1379" y="3424"/>
                    <a:pt x="1693" y="3424"/>
                  </a:cubicBezTo>
                  <a:close/>
                  <a:moveTo>
                    <a:pt x="8468" y="5682"/>
                  </a:moveTo>
                  <a:cubicBezTo>
                    <a:pt x="8781" y="5682"/>
                    <a:pt x="9031" y="5935"/>
                    <a:pt x="9031" y="6248"/>
                  </a:cubicBezTo>
                  <a:cubicBezTo>
                    <a:pt x="9031" y="6559"/>
                    <a:pt x="8781" y="6812"/>
                    <a:pt x="8468" y="6812"/>
                  </a:cubicBezTo>
                  <a:lnTo>
                    <a:pt x="1693" y="6812"/>
                  </a:lnTo>
                  <a:cubicBezTo>
                    <a:pt x="1379" y="6812"/>
                    <a:pt x="1130" y="6559"/>
                    <a:pt x="1130" y="6248"/>
                  </a:cubicBezTo>
                  <a:cubicBezTo>
                    <a:pt x="1130" y="5935"/>
                    <a:pt x="1379" y="5682"/>
                    <a:pt x="1693" y="5682"/>
                  </a:cubicBezTo>
                  <a:close/>
                  <a:moveTo>
                    <a:pt x="5080" y="7941"/>
                  </a:moveTo>
                  <a:cubicBezTo>
                    <a:pt x="5393" y="7941"/>
                    <a:pt x="5643" y="8194"/>
                    <a:pt x="5643" y="8507"/>
                  </a:cubicBezTo>
                  <a:cubicBezTo>
                    <a:pt x="5643" y="8817"/>
                    <a:pt x="5393" y="9070"/>
                    <a:pt x="5080" y="9070"/>
                  </a:cubicBezTo>
                  <a:lnTo>
                    <a:pt x="1693" y="9070"/>
                  </a:lnTo>
                  <a:cubicBezTo>
                    <a:pt x="1379" y="9070"/>
                    <a:pt x="1130" y="8817"/>
                    <a:pt x="1130" y="8507"/>
                  </a:cubicBezTo>
                  <a:cubicBezTo>
                    <a:pt x="1130" y="8194"/>
                    <a:pt x="1379" y="7941"/>
                    <a:pt x="1693" y="7941"/>
                  </a:cubicBezTo>
                  <a:close/>
                  <a:moveTo>
                    <a:pt x="563" y="0"/>
                  </a:moveTo>
                  <a:cubicBezTo>
                    <a:pt x="250" y="0"/>
                    <a:pt x="0" y="250"/>
                    <a:pt x="0" y="563"/>
                  </a:cubicBezTo>
                  <a:lnTo>
                    <a:pt x="0" y="9636"/>
                  </a:lnTo>
                  <a:lnTo>
                    <a:pt x="5080" y="13445"/>
                  </a:lnTo>
                  <a:lnTo>
                    <a:pt x="10163" y="9636"/>
                  </a:lnTo>
                  <a:lnTo>
                    <a:pt x="10163" y="563"/>
                  </a:lnTo>
                  <a:cubicBezTo>
                    <a:pt x="10163" y="250"/>
                    <a:pt x="9910" y="0"/>
                    <a:pt x="95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</p:grpSp>
      <p:grpSp>
        <p:nvGrpSpPr>
          <p:cNvPr id="21" name="Google Shape;7823;p69">
            <a:extLst>
              <a:ext uri="{FF2B5EF4-FFF2-40B4-BE49-F238E27FC236}">
                <a16:creationId xmlns:a16="http://schemas.microsoft.com/office/drawing/2014/main" id="{B7B3CB77-CEE2-4374-9634-8F0E2DC9173E}"/>
              </a:ext>
            </a:extLst>
          </p:cNvPr>
          <p:cNvGrpSpPr/>
          <p:nvPr/>
        </p:nvGrpSpPr>
        <p:grpSpPr>
          <a:xfrm>
            <a:off x="4393911" y="1647294"/>
            <a:ext cx="356177" cy="354339"/>
            <a:chOff x="-47155575" y="3200500"/>
            <a:chExt cx="300875" cy="299325"/>
          </a:xfrm>
          <a:solidFill>
            <a:schemeClr val="accent6"/>
          </a:solidFill>
        </p:grpSpPr>
        <p:sp>
          <p:nvSpPr>
            <p:cNvPr id="22" name="Google Shape;7824;p69">
              <a:extLst>
                <a:ext uri="{FF2B5EF4-FFF2-40B4-BE49-F238E27FC236}">
                  <a16:creationId xmlns:a16="http://schemas.microsoft.com/office/drawing/2014/main" id="{4831BC05-8573-46FE-98D6-A30494EA8A2E}"/>
                </a:ext>
              </a:extLst>
            </p:cNvPr>
            <p:cNvSpPr/>
            <p:nvPr/>
          </p:nvSpPr>
          <p:spPr>
            <a:xfrm>
              <a:off x="-46943725" y="3206000"/>
              <a:ext cx="47300" cy="48075"/>
            </a:xfrm>
            <a:custGeom>
              <a:avLst/>
              <a:gdLst/>
              <a:ahLst/>
              <a:cxnLst/>
              <a:rect l="l" t="t" r="r" b="b"/>
              <a:pathLst>
                <a:path w="1892" h="1923" extrusionOk="0">
                  <a:moveTo>
                    <a:pt x="1" y="1"/>
                  </a:moveTo>
                  <a:lnTo>
                    <a:pt x="1" y="1923"/>
                  </a:lnTo>
                  <a:lnTo>
                    <a:pt x="1891" y="1923"/>
                  </a:ln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3" name="Google Shape;7825;p69">
              <a:extLst>
                <a:ext uri="{FF2B5EF4-FFF2-40B4-BE49-F238E27FC236}">
                  <a16:creationId xmlns:a16="http://schemas.microsoft.com/office/drawing/2014/main" id="{9BD918F6-0DC2-4F62-AD59-A209FE074D72}"/>
                </a:ext>
              </a:extLst>
            </p:cNvPr>
            <p:cNvSpPr/>
            <p:nvPr/>
          </p:nvSpPr>
          <p:spPr>
            <a:xfrm>
              <a:off x="-47118575" y="3200500"/>
              <a:ext cx="228450" cy="89025"/>
            </a:xfrm>
            <a:custGeom>
              <a:avLst/>
              <a:gdLst/>
              <a:ahLst/>
              <a:cxnLst/>
              <a:rect l="l" t="t" r="r" b="b"/>
              <a:pathLst>
                <a:path w="9138" h="3561" extrusionOk="0">
                  <a:moveTo>
                    <a:pt x="347" y="0"/>
                  </a:moveTo>
                  <a:cubicBezTo>
                    <a:pt x="158" y="0"/>
                    <a:pt x="1" y="158"/>
                    <a:pt x="1" y="378"/>
                  </a:cubicBezTo>
                  <a:lnTo>
                    <a:pt x="1" y="2143"/>
                  </a:lnTo>
                  <a:lnTo>
                    <a:pt x="2017" y="2143"/>
                  </a:lnTo>
                  <a:cubicBezTo>
                    <a:pt x="2679" y="2143"/>
                    <a:pt x="3246" y="2489"/>
                    <a:pt x="3561" y="3119"/>
                  </a:cubicBezTo>
                  <a:lnTo>
                    <a:pt x="3813" y="3560"/>
                  </a:lnTo>
                  <a:lnTo>
                    <a:pt x="9137" y="3560"/>
                  </a:lnTo>
                  <a:lnTo>
                    <a:pt x="9137" y="2836"/>
                  </a:lnTo>
                  <a:lnTo>
                    <a:pt x="6680" y="2836"/>
                  </a:lnTo>
                  <a:cubicBezTo>
                    <a:pt x="6491" y="2836"/>
                    <a:pt x="6333" y="2678"/>
                    <a:pt x="6333" y="2489"/>
                  </a:cubicBezTo>
                  <a:lnTo>
                    <a:pt x="633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4" name="Google Shape;7826;p69">
              <a:extLst>
                <a:ext uri="{FF2B5EF4-FFF2-40B4-BE49-F238E27FC236}">
                  <a16:creationId xmlns:a16="http://schemas.microsoft.com/office/drawing/2014/main" id="{BEE509F9-8A1B-4602-B190-E21899A4C852}"/>
                </a:ext>
              </a:extLst>
            </p:cNvPr>
            <p:cNvSpPr/>
            <p:nvPr/>
          </p:nvSpPr>
          <p:spPr>
            <a:xfrm>
              <a:off x="-47013825" y="3395050"/>
              <a:ext cx="15775" cy="15775"/>
            </a:xfrm>
            <a:custGeom>
              <a:avLst/>
              <a:gdLst/>
              <a:ahLst/>
              <a:cxnLst/>
              <a:rect l="l" t="t" r="r" b="b"/>
              <a:pathLst>
                <a:path w="631" h="631" extrusionOk="0">
                  <a:moveTo>
                    <a:pt x="1" y="0"/>
                  </a:moveTo>
                  <a:lnTo>
                    <a:pt x="1" y="630"/>
                  </a:lnTo>
                  <a:cubicBezTo>
                    <a:pt x="284" y="504"/>
                    <a:pt x="536" y="252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5" name="Google Shape;7827;p69">
              <a:extLst>
                <a:ext uri="{FF2B5EF4-FFF2-40B4-BE49-F238E27FC236}">
                  <a16:creationId xmlns:a16="http://schemas.microsoft.com/office/drawing/2014/main" id="{0C9D180A-A2FF-438F-B0B8-69DB2C9029CA}"/>
                </a:ext>
              </a:extLst>
            </p:cNvPr>
            <p:cNvSpPr/>
            <p:nvPr/>
          </p:nvSpPr>
          <p:spPr>
            <a:xfrm>
              <a:off x="-47049250" y="3359600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71" y="0"/>
                  </a:moveTo>
                  <a:cubicBezTo>
                    <a:pt x="473" y="0"/>
                    <a:pt x="0" y="473"/>
                    <a:pt x="0" y="1040"/>
                  </a:cubicBezTo>
                  <a:cubicBezTo>
                    <a:pt x="0" y="1513"/>
                    <a:pt x="284" y="1891"/>
                    <a:pt x="725" y="2048"/>
                  </a:cubicBezTo>
                  <a:lnTo>
                    <a:pt x="725" y="1040"/>
                  </a:lnTo>
                  <a:cubicBezTo>
                    <a:pt x="725" y="851"/>
                    <a:pt x="882" y="693"/>
                    <a:pt x="1071" y="693"/>
                  </a:cubicBezTo>
                  <a:lnTo>
                    <a:pt x="2048" y="693"/>
                  </a:lnTo>
                  <a:cubicBezTo>
                    <a:pt x="1890" y="252"/>
                    <a:pt x="1512" y="0"/>
                    <a:pt x="10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6" name="Google Shape;7828;p69">
              <a:extLst>
                <a:ext uri="{FF2B5EF4-FFF2-40B4-BE49-F238E27FC236}">
                  <a16:creationId xmlns:a16="http://schemas.microsoft.com/office/drawing/2014/main" id="{E34BD440-AF93-4167-B626-F792C70E996D}"/>
                </a:ext>
              </a:extLst>
            </p:cNvPr>
            <p:cNvSpPr/>
            <p:nvPr/>
          </p:nvSpPr>
          <p:spPr>
            <a:xfrm>
              <a:off x="-47013025" y="3393475"/>
              <a:ext cx="52800" cy="53575"/>
            </a:xfrm>
            <a:custGeom>
              <a:avLst/>
              <a:gdLst/>
              <a:ahLst/>
              <a:cxnLst/>
              <a:rect l="l" t="t" r="r" b="b"/>
              <a:pathLst>
                <a:path w="2112" h="2143" extrusionOk="0">
                  <a:moveTo>
                    <a:pt x="1355" y="0"/>
                  </a:moveTo>
                  <a:cubicBezTo>
                    <a:pt x="1198" y="725"/>
                    <a:pt x="662" y="1260"/>
                    <a:pt x="0" y="1386"/>
                  </a:cubicBezTo>
                  <a:lnTo>
                    <a:pt x="0" y="2142"/>
                  </a:lnTo>
                  <a:lnTo>
                    <a:pt x="2111" y="2142"/>
                  </a:lnTo>
                  <a:lnTo>
                    <a:pt x="21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7" name="Google Shape;7829;p69">
              <a:extLst>
                <a:ext uri="{FF2B5EF4-FFF2-40B4-BE49-F238E27FC236}">
                  <a16:creationId xmlns:a16="http://schemas.microsoft.com/office/drawing/2014/main" id="{0B962E7E-137C-4569-A336-9578030B0742}"/>
                </a:ext>
              </a:extLst>
            </p:cNvPr>
            <p:cNvSpPr/>
            <p:nvPr/>
          </p:nvSpPr>
          <p:spPr>
            <a:xfrm>
              <a:off x="-47155575" y="3270600"/>
              <a:ext cx="300875" cy="229225"/>
            </a:xfrm>
            <a:custGeom>
              <a:avLst/>
              <a:gdLst/>
              <a:ahLst/>
              <a:cxnLst/>
              <a:rect l="l" t="t" r="r" b="b"/>
              <a:pathLst>
                <a:path w="12035" h="9169" extrusionOk="0">
                  <a:moveTo>
                    <a:pt x="5324" y="2804"/>
                  </a:moveTo>
                  <a:cubicBezTo>
                    <a:pt x="6206" y="2804"/>
                    <a:pt x="6900" y="3403"/>
                    <a:pt x="7057" y="4222"/>
                  </a:cubicBezTo>
                  <a:lnTo>
                    <a:pt x="8160" y="4222"/>
                  </a:lnTo>
                  <a:cubicBezTo>
                    <a:pt x="8349" y="4222"/>
                    <a:pt x="8506" y="4379"/>
                    <a:pt x="8506" y="4568"/>
                  </a:cubicBezTo>
                  <a:lnTo>
                    <a:pt x="8506" y="7404"/>
                  </a:lnTo>
                  <a:lnTo>
                    <a:pt x="8475" y="7404"/>
                  </a:lnTo>
                  <a:cubicBezTo>
                    <a:pt x="8475" y="7593"/>
                    <a:pt x="8317" y="7750"/>
                    <a:pt x="8128" y="7750"/>
                  </a:cubicBezTo>
                  <a:lnTo>
                    <a:pt x="5324" y="7750"/>
                  </a:lnTo>
                  <a:cubicBezTo>
                    <a:pt x="5135" y="7750"/>
                    <a:pt x="4978" y="7593"/>
                    <a:pt x="4978" y="7404"/>
                  </a:cubicBezTo>
                  <a:lnTo>
                    <a:pt x="4978" y="6301"/>
                  </a:lnTo>
                  <a:cubicBezTo>
                    <a:pt x="4190" y="6144"/>
                    <a:pt x="3560" y="5451"/>
                    <a:pt x="3560" y="4568"/>
                  </a:cubicBezTo>
                  <a:cubicBezTo>
                    <a:pt x="3560" y="3592"/>
                    <a:pt x="4348" y="2804"/>
                    <a:pt x="5324" y="2804"/>
                  </a:cubicBezTo>
                  <a:close/>
                  <a:moveTo>
                    <a:pt x="1071" y="0"/>
                  </a:moveTo>
                  <a:cubicBezTo>
                    <a:pt x="473" y="0"/>
                    <a:pt x="0" y="473"/>
                    <a:pt x="0" y="1071"/>
                  </a:cubicBezTo>
                  <a:lnTo>
                    <a:pt x="0" y="8097"/>
                  </a:lnTo>
                  <a:cubicBezTo>
                    <a:pt x="0" y="8696"/>
                    <a:pt x="473" y="9168"/>
                    <a:pt x="1071" y="9168"/>
                  </a:cubicBezTo>
                  <a:lnTo>
                    <a:pt x="10964" y="9168"/>
                  </a:lnTo>
                  <a:cubicBezTo>
                    <a:pt x="11562" y="9168"/>
                    <a:pt x="12035" y="8696"/>
                    <a:pt x="12035" y="8097"/>
                  </a:cubicBezTo>
                  <a:lnTo>
                    <a:pt x="12035" y="2489"/>
                  </a:lnTo>
                  <a:cubicBezTo>
                    <a:pt x="12035" y="1891"/>
                    <a:pt x="11562" y="1418"/>
                    <a:pt x="10964" y="1418"/>
                  </a:cubicBezTo>
                  <a:lnTo>
                    <a:pt x="4820" y="1418"/>
                  </a:lnTo>
                  <a:lnTo>
                    <a:pt x="4411" y="599"/>
                  </a:lnTo>
                  <a:cubicBezTo>
                    <a:pt x="4222" y="252"/>
                    <a:pt x="3875" y="0"/>
                    <a:pt x="3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grpSp>
        <p:nvGrpSpPr>
          <p:cNvPr id="28" name="Google Shape;6033;p65">
            <a:extLst>
              <a:ext uri="{FF2B5EF4-FFF2-40B4-BE49-F238E27FC236}">
                <a16:creationId xmlns:a16="http://schemas.microsoft.com/office/drawing/2014/main" id="{1CD70E56-F74F-449E-8177-ECC2CF04D2FF}"/>
              </a:ext>
            </a:extLst>
          </p:cNvPr>
          <p:cNvGrpSpPr/>
          <p:nvPr/>
        </p:nvGrpSpPr>
        <p:grpSpPr>
          <a:xfrm>
            <a:off x="6231095" y="2341184"/>
            <a:ext cx="339411" cy="337210"/>
            <a:chOff x="5049575" y="4993600"/>
            <a:chExt cx="482050" cy="478925"/>
          </a:xfrm>
          <a:solidFill>
            <a:schemeClr val="accent6"/>
          </a:solidFill>
        </p:grpSpPr>
        <p:sp>
          <p:nvSpPr>
            <p:cNvPr id="29" name="Google Shape;6034;p65">
              <a:extLst>
                <a:ext uri="{FF2B5EF4-FFF2-40B4-BE49-F238E27FC236}">
                  <a16:creationId xmlns:a16="http://schemas.microsoft.com/office/drawing/2014/main" id="{EDD390CF-6E65-490A-A5AF-0D1A34B98D69}"/>
                </a:ext>
              </a:extLst>
            </p:cNvPr>
            <p:cNvSpPr/>
            <p:nvPr/>
          </p:nvSpPr>
          <p:spPr>
            <a:xfrm>
              <a:off x="5063200" y="5058825"/>
              <a:ext cx="315450" cy="164750"/>
            </a:xfrm>
            <a:custGeom>
              <a:avLst/>
              <a:gdLst/>
              <a:ahLst/>
              <a:cxnLst/>
              <a:rect l="l" t="t" r="r" b="b"/>
              <a:pathLst>
                <a:path w="12618" h="6590" extrusionOk="0">
                  <a:moveTo>
                    <a:pt x="3647" y="1"/>
                  </a:moveTo>
                  <a:lnTo>
                    <a:pt x="169" y="1846"/>
                  </a:lnTo>
                  <a:cubicBezTo>
                    <a:pt x="109" y="1877"/>
                    <a:pt x="51" y="1913"/>
                    <a:pt x="0" y="1952"/>
                  </a:cubicBezTo>
                  <a:lnTo>
                    <a:pt x="8892" y="6589"/>
                  </a:lnTo>
                  <a:lnTo>
                    <a:pt x="12617" y="4746"/>
                  </a:lnTo>
                  <a:lnTo>
                    <a:pt x="3647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30" name="Google Shape;6035;p65">
              <a:extLst>
                <a:ext uri="{FF2B5EF4-FFF2-40B4-BE49-F238E27FC236}">
                  <a16:creationId xmlns:a16="http://schemas.microsoft.com/office/drawing/2014/main" id="{5121EBB7-E50B-4ABF-864D-8060BC529D5E}"/>
                </a:ext>
              </a:extLst>
            </p:cNvPr>
            <p:cNvSpPr/>
            <p:nvPr/>
          </p:nvSpPr>
          <p:spPr>
            <a:xfrm>
              <a:off x="5299425" y="5133350"/>
              <a:ext cx="232200" cy="339175"/>
            </a:xfrm>
            <a:custGeom>
              <a:avLst/>
              <a:gdLst/>
              <a:ahLst/>
              <a:cxnLst/>
              <a:rect l="l" t="t" r="r" b="b"/>
              <a:pathLst>
                <a:path w="9288" h="13567" extrusionOk="0">
                  <a:moveTo>
                    <a:pt x="9284" y="1"/>
                  </a:moveTo>
                  <a:lnTo>
                    <a:pt x="4837" y="2202"/>
                  </a:lnTo>
                  <a:lnTo>
                    <a:pt x="4837" y="4680"/>
                  </a:lnTo>
                  <a:cubicBezTo>
                    <a:pt x="4837" y="4993"/>
                    <a:pt x="4584" y="5246"/>
                    <a:pt x="4271" y="5246"/>
                  </a:cubicBezTo>
                  <a:cubicBezTo>
                    <a:pt x="3957" y="5246"/>
                    <a:pt x="3707" y="4993"/>
                    <a:pt x="3707" y="4680"/>
                  </a:cubicBezTo>
                  <a:lnTo>
                    <a:pt x="3707" y="2762"/>
                  </a:lnTo>
                  <a:lnTo>
                    <a:pt x="1" y="4593"/>
                  </a:lnTo>
                  <a:lnTo>
                    <a:pt x="1" y="13566"/>
                  </a:lnTo>
                  <a:cubicBezTo>
                    <a:pt x="13" y="13560"/>
                    <a:pt x="25" y="13557"/>
                    <a:pt x="37" y="13551"/>
                  </a:cubicBezTo>
                  <a:lnTo>
                    <a:pt x="8553" y="9236"/>
                  </a:lnTo>
                  <a:cubicBezTo>
                    <a:pt x="9004" y="9010"/>
                    <a:pt x="9287" y="8550"/>
                    <a:pt x="9287" y="8047"/>
                  </a:cubicBezTo>
                  <a:lnTo>
                    <a:pt x="9287" y="52"/>
                  </a:lnTo>
                  <a:cubicBezTo>
                    <a:pt x="9287" y="34"/>
                    <a:pt x="9287" y="19"/>
                    <a:pt x="92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31" name="Google Shape;6036;p65">
              <a:extLst>
                <a:ext uri="{FF2B5EF4-FFF2-40B4-BE49-F238E27FC236}">
                  <a16:creationId xmlns:a16="http://schemas.microsoft.com/office/drawing/2014/main" id="{55E39B02-2C23-44DA-A407-A62586EC9362}"/>
                </a:ext>
              </a:extLst>
            </p:cNvPr>
            <p:cNvSpPr/>
            <p:nvPr/>
          </p:nvSpPr>
          <p:spPr>
            <a:xfrm>
              <a:off x="5184475" y="4993600"/>
              <a:ext cx="334125" cy="168525"/>
            </a:xfrm>
            <a:custGeom>
              <a:avLst/>
              <a:gdLst/>
              <a:ahLst/>
              <a:cxnLst/>
              <a:rect l="l" t="t" r="r" b="b"/>
              <a:pathLst>
                <a:path w="13365" h="6741" extrusionOk="0">
                  <a:moveTo>
                    <a:pt x="4040" y="0"/>
                  </a:moveTo>
                  <a:cubicBezTo>
                    <a:pt x="3830" y="0"/>
                    <a:pt x="3621" y="50"/>
                    <a:pt x="3430" y="149"/>
                  </a:cubicBezTo>
                  <a:lnTo>
                    <a:pt x="0" y="1971"/>
                  </a:lnTo>
                  <a:lnTo>
                    <a:pt x="9013" y="6741"/>
                  </a:lnTo>
                  <a:lnTo>
                    <a:pt x="13364" y="4588"/>
                  </a:lnTo>
                  <a:cubicBezTo>
                    <a:pt x="13298" y="4537"/>
                    <a:pt x="13226" y="4492"/>
                    <a:pt x="13151" y="4455"/>
                  </a:cubicBezTo>
                  <a:lnTo>
                    <a:pt x="4638" y="140"/>
                  </a:lnTo>
                  <a:lnTo>
                    <a:pt x="4635" y="140"/>
                  </a:lnTo>
                  <a:cubicBezTo>
                    <a:pt x="4446" y="47"/>
                    <a:pt x="4243" y="0"/>
                    <a:pt x="40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  <p:sp>
          <p:nvSpPr>
            <p:cNvPr id="32" name="Google Shape;6037;p65">
              <a:extLst>
                <a:ext uri="{FF2B5EF4-FFF2-40B4-BE49-F238E27FC236}">
                  <a16:creationId xmlns:a16="http://schemas.microsoft.com/office/drawing/2014/main" id="{B370989B-0C0D-43F9-838A-5B0A8F7D71C1}"/>
                </a:ext>
              </a:extLst>
            </p:cNvPr>
            <p:cNvSpPr/>
            <p:nvPr/>
          </p:nvSpPr>
          <p:spPr>
            <a:xfrm>
              <a:off x="5049575" y="5132450"/>
              <a:ext cx="221650" cy="339925"/>
            </a:xfrm>
            <a:custGeom>
              <a:avLst/>
              <a:gdLst/>
              <a:ahLst/>
              <a:cxnLst/>
              <a:rect l="l" t="t" r="r" b="b"/>
              <a:pathLst>
                <a:path w="8866" h="13597" extrusionOk="0">
                  <a:moveTo>
                    <a:pt x="5803" y="5648"/>
                  </a:moveTo>
                  <a:cubicBezTo>
                    <a:pt x="5997" y="5648"/>
                    <a:pt x="6186" y="5748"/>
                    <a:pt x="6291" y="5927"/>
                  </a:cubicBezTo>
                  <a:cubicBezTo>
                    <a:pt x="6450" y="6195"/>
                    <a:pt x="6360" y="6541"/>
                    <a:pt x="6092" y="6701"/>
                  </a:cubicBezTo>
                  <a:lnTo>
                    <a:pt x="3843" y="8016"/>
                  </a:lnTo>
                  <a:lnTo>
                    <a:pt x="3834" y="8023"/>
                  </a:lnTo>
                  <a:lnTo>
                    <a:pt x="3831" y="8026"/>
                  </a:lnTo>
                  <a:lnTo>
                    <a:pt x="3818" y="8029"/>
                  </a:lnTo>
                  <a:cubicBezTo>
                    <a:pt x="3812" y="8032"/>
                    <a:pt x="3806" y="8035"/>
                    <a:pt x="3800" y="8038"/>
                  </a:cubicBezTo>
                  <a:lnTo>
                    <a:pt x="3785" y="8047"/>
                  </a:lnTo>
                  <a:lnTo>
                    <a:pt x="3767" y="8053"/>
                  </a:lnTo>
                  <a:lnTo>
                    <a:pt x="3752" y="8059"/>
                  </a:lnTo>
                  <a:lnTo>
                    <a:pt x="3734" y="8065"/>
                  </a:lnTo>
                  <a:lnTo>
                    <a:pt x="3716" y="8071"/>
                  </a:lnTo>
                  <a:lnTo>
                    <a:pt x="3698" y="8077"/>
                  </a:lnTo>
                  <a:cubicBezTo>
                    <a:pt x="3692" y="8077"/>
                    <a:pt x="3686" y="8080"/>
                    <a:pt x="3680" y="8080"/>
                  </a:cubicBezTo>
                  <a:cubicBezTo>
                    <a:pt x="3671" y="8083"/>
                    <a:pt x="3668" y="8083"/>
                    <a:pt x="3665" y="8083"/>
                  </a:cubicBezTo>
                  <a:lnTo>
                    <a:pt x="3641" y="8089"/>
                  </a:lnTo>
                  <a:lnTo>
                    <a:pt x="3629" y="8089"/>
                  </a:lnTo>
                  <a:cubicBezTo>
                    <a:pt x="3620" y="8089"/>
                    <a:pt x="3611" y="8092"/>
                    <a:pt x="3602" y="8092"/>
                  </a:cubicBezTo>
                  <a:lnTo>
                    <a:pt x="3484" y="8092"/>
                  </a:lnTo>
                  <a:lnTo>
                    <a:pt x="3466" y="8089"/>
                  </a:lnTo>
                  <a:cubicBezTo>
                    <a:pt x="3460" y="8089"/>
                    <a:pt x="3454" y="8086"/>
                    <a:pt x="3448" y="8086"/>
                  </a:cubicBezTo>
                  <a:cubicBezTo>
                    <a:pt x="3442" y="8083"/>
                    <a:pt x="3436" y="8083"/>
                    <a:pt x="3433" y="8080"/>
                  </a:cubicBezTo>
                  <a:lnTo>
                    <a:pt x="3412" y="8077"/>
                  </a:lnTo>
                  <a:cubicBezTo>
                    <a:pt x="3406" y="8077"/>
                    <a:pt x="3403" y="8074"/>
                    <a:pt x="3397" y="8071"/>
                  </a:cubicBezTo>
                  <a:lnTo>
                    <a:pt x="3376" y="8065"/>
                  </a:lnTo>
                  <a:lnTo>
                    <a:pt x="3361" y="8062"/>
                  </a:lnTo>
                  <a:lnTo>
                    <a:pt x="3343" y="8053"/>
                  </a:lnTo>
                  <a:lnTo>
                    <a:pt x="3328" y="8047"/>
                  </a:lnTo>
                  <a:lnTo>
                    <a:pt x="3310" y="8038"/>
                  </a:lnTo>
                  <a:lnTo>
                    <a:pt x="3295" y="8032"/>
                  </a:lnTo>
                  <a:cubicBezTo>
                    <a:pt x="3289" y="8029"/>
                    <a:pt x="3282" y="8026"/>
                    <a:pt x="3276" y="8019"/>
                  </a:cubicBezTo>
                  <a:lnTo>
                    <a:pt x="3261" y="8013"/>
                  </a:lnTo>
                  <a:lnTo>
                    <a:pt x="3246" y="8001"/>
                  </a:lnTo>
                  <a:cubicBezTo>
                    <a:pt x="3240" y="7998"/>
                    <a:pt x="3237" y="7995"/>
                    <a:pt x="3231" y="7992"/>
                  </a:cubicBezTo>
                  <a:lnTo>
                    <a:pt x="3216" y="7980"/>
                  </a:lnTo>
                  <a:cubicBezTo>
                    <a:pt x="3210" y="7977"/>
                    <a:pt x="3207" y="7974"/>
                    <a:pt x="3201" y="7968"/>
                  </a:cubicBezTo>
                  <a:cubicBezTo>
                    <a:pt x="3198" y="7965"/>
                    <a:pt x="3192" y="7962"/>
                    <a:pt x="3186" y="7956"/>
                  </a:cubicBezTo>
                  <a:lnTo>
                    <a:pt x="3174" y="7944"/>
                  </a:lnTo>
                  <a:lnTo>
                    <a:pt x="3159" y="7932"/>
                  </a:lnTo>
                  <a:lnTo>
                    <a:pt x="3147" y="7917"/>
                  </a:lnTo>
                  <a:cubicBezTo>
                    <a:pt x="3141" y="7914"/>
                    <a:pt x="3138" y="7908"/>
                    <a:pt x="3135" y="7905"/>
                  </a:cubicBezTo>
                  <a:lnTo>
                    <a:pt x="3120" y="7890"/>
                  </a:lnTo>
                  <a:lnTo>
                    <a:pt x="3111" y="7875"/>
                  </a:lnTo>
                  <a:cubicBezTo>
                    <a:pt x="3105" y="7869"/>
                    <a:pt x="3102" y="7863"/>
                    <a:pt x="3096" y="7857"/>
                  </a:cubicBezTo>
                  <a:lnTo>
                    <a:pt x="3087" y="7845"/>
                  </a:lnTo>
                  <a:lnTo>
                    <a:pt x="3075" y="7827"/>
                  </a:lnTo>
                  <a:lnTo>
                    <a:pt x="3069" y="7815"/>
                  </a:lnTo>
                  <a:lnTo>
                    <a:pt x="3069" y="7812"/>
                  </a:lnTo>
                  <a:lnTo>
                    <a:pt x="3063" y="7803"/>
                  </a:lnTo>
                  <a:lnTo>
                    <a:pt x="2415" y="6631"/>
                  </a:lnTo>
                  <a:cubicBezTo>
                    <a:pt x="2265" y="6357"/>
                    <a:pt x="2367" y="6014"/>
                    <a:pt x="2641" y="5863"/>
                  </a:cubicBezTo>
                  <a:lnTo>
                    <a:pt x="2635" y="5863"/>
                  </a:lnTo>
                  <a:cubicBezTo>
                    <a:pt x="2722" y="5816"/>
                    <a:pt x="2815" y="5793"/>
                    <a:pt x="2908" y="5793"/>
                  </a:cubicBezTo>
                  <a:cubicBezTo>
                    <a:pt x="3107" y="5793"/>
                    <a:pt x="3300" y="5899"/>
                    <a:pt x="3403" y="6086"/>
                  </a:cubicBezTo>
                  <a:lnTo>
                    <a:pt x="3770" y="6752"/>
                  </a:lnTo>
                  <a:lnTo>
                    <a:pt x="5520" y="5725"/>
                  </a:lnTo>
                  <a:cubicBezTo>
                    <a:pt x="5609" y="5673"/>
                    <a:pt x="5707" y="5648"/>
                    <a:pt x="5803" y="5648"/>
                  </a:cubicBezTo>
                  <a:close/>
                  <a:moveTo>
                    <a:pt x="6" y="1"/>
                  </a:moveTo>
                  <a:cubicBezTo>
                    <a:pt x="3" y="25"/>
                    <a:pt x="0" y="52"/>
                    <a:pt x="0" y="76"/>
                  </a:cubicBezTo>
                  <a:lnTo>
                    <a:pt x="0" y="8095"/>
                  </a:lnTo>
                  <a:cubicBezTo>
                    <a:pt x="0" y="8589"/>
                    <a:pt x="274" y="9043"/>
                    <a:pt x="714" y="9269"/>
                  </a:cubicBezTo>
                  <a:lnTo>
                    <a:pt x="8820" y="13572"/>
                  </a:lnTo>
                  <a:lnTo>
                    <a:pt x="8826" y="13575"/>
                  </a:lnTo>
                  <a:lnTo>
                    <a:pt x="8865" y="13596"/>
                  </a:lnTo>
                  <a:lnTo>
                    <a:pt x="8865" y="4620"/>
                  </a:lnTo>
                  <a:lnTo>
                    <a:pt x="6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srgbClr val="435D74"/>
                </a:solidFill>
                <a:latin typeface="Calibri" panose="020F0502020204030204"/>
              </a:endParaRPr>
            </a:p>
          </p:txBody>
        </p:sp>
      </p:grpSp>
      <p:grpSp>
        <p:nvGrpSpPr>
          <p:cNvPr id="33" name="Google Shape;6090;p66">
            <a:extLst>
              <a:ext uri="{FF2B5EF4-FFF2-40B4-BE49-F238E27FC236}">
                <a16:creationId xmlns:a16="http://schemas.microsoft.com/office/drawing/2014/main" id="{46E6DA8F-007D-4632-AD31-9AFBD91B139F}"/>
              </a:ext>
            </a:extLst>
          </p:cNvPr>
          <p:cNvGrpSpPr/>
          <p:nvPr/>
        </p:nvGrpSpPr>
        <p:grpSpPr>
          <a:xfrm rot="5400000">
            <a:off x="7904958" y="2710497"/>
            <a:ext cx="371814" cy="338691"/>
            <a:chOff x="-40745125" y="3632900"/>
            <a:chExt cx="318225" cy="289875"/>
          </a:xfrm>
          <a:solidFill>
            <a:schemeClr val="accent6"/>
          </a:solidFill>
        </p:grpSpPr>
        <p:sp>
          <p:nvSpPr>
            <p:cNvPr id="34" name="Google Shape;6091;p66">
              <a:extLst>
                <a:ext uri="{FF2B5EF4-FFF2-40B4-BE49-F238E27FC236}">
                  <a16:creationId xmlns:a16="http://schemas.microsoft.com/office/drawing/2014/main" id="{2948D97B-16B7-43D1-8AAB-3FD25F159BE8}"/>
                </a:ext>
              </a:extLst>
            </p:cNvPr>
            <p:cNvSpPr/>
            <p:nvPr/>
          </p:nvSpPr>
          <p:spPr>
            <a:xfrm>
              <a:off x="-40745125" y="3632900"/>
              <a:ext cx="300125" cy="82725"/>
            </a:xfrm>
            <a:custGeom>
              <a:avLst/>
              <a:gdLst/>
              <a:ahLst/>
              <a:cxnLst/>
              <a:rect l="l" t="t" r="r" b="b"/>
              <a:pathLst>
                <a:path w="12005" h="3309" extrusionOk="0">
                  <a:moveTo>
                    <a:pt x="1671" y="0"/>
                  </a:moveTo>
                  <a:cubicBezTo>
                    <a:pt x="757" y="0"/>
                    <a:pt x="1" y="757"/>
                    <a:pt x="1" y="1670"/>
                  </a:cubicBezTo>
                  <a:cubicBezTo>
                    <a:pt x="1" y="2552"/>
                    <a:pt x="757" y="3308"/>
                    <a:pt x="1671" y="3308"/>
                  </a:cubicBezTo>
                  <a:lnTo>
                    <a:pt x="11469" y="3308"/>
                  </a:lnTo>
                  <a:cubicBezTo>
                    <a:pt x="11815" y="3308"/>
                    <a:pt x="12004" y="2930"/>
                    <a:pt x="11784" y="2647"/>
                  </a:cubicBezTo>
                  <a:cubicBezTo>
                    <a:pt x="11595" y="2363"/>
                    <a:pt x="11469" y="2017"/>
                    <a:pt x="11469" y="1670"/>
                  </a:cubicBezTo>
                  <a:cubicBezTo>
                    <a:pt x="11469" y="1292"/>
                    <a:pt x="11595" y="946"/>
                    <a:pt x="11784" y="662"/>
                  </a:cubicBezTo>
                  <a:cubicBezTo>
                    <a:pt x="11973" y="410"/>
                    <a:pt x="11784" y="0"/>
                    <a:pt x="114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" name="Google Shape;6092;p66">
              <a:extLst>
                <a:ext uri="{FF2B5EF4-FFF2-40B4-BE49-F238E27FC236}">
                  <a16:creationId xmlns:a16="http://schemas.microsoft.com/office/drawing/2014/main" id="{7BD49FD5-4A2E-477F-8A78-D0C4909D7A8C}"/>
                </a:ext>
              </a:extLst>
            </p:cNvPr>
            <p:cNvSpPr/>
            <p:nvPr/>
          </p:nvSpPr>
          <p:spPr>
            <a:xfrm>
              <a:off x="-40508050" y="3736075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2" y="3309"/>
                  </a:lnTo>
                  <a:lnTo>
                    <a:pt x="85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" name="Google Shape;6093;p66">
              <a:extLst>
                <a:ext uri="{FF2B5EF4-FFF2-40B4-BE49-F238E27FC236}">
                  <a16:creationId xmlns:a16="http://schemas.microsoft.com/office/drawing/2014/main" id="{B6E37384-C2C7-4A0D-BBB6-E6CDE21F11A1}"/>
                </a:ext>
              </a:extLst>
            </p:cNvPr>
            <p:cNvSpPr/>
            <p:nvPr/>
          </p:nvSpPr>
          <p:spPr>
            <a:xfrm>
              <a:off x="-40466300" y="3736875"/>
              <a:ext cx="39400" cy="82725"/>
            </a:xfrm>
            <a:custGeom>
              <a:avLst/>
              <a:gdLst/>
              <a:ahLst/>
              <a:cxnLst/>
              <a:rect l="l" t="t" r="r" b="b"/>
              <a:pathLst>
                <a:path w="1576" h="3309" extrusionOk="0">
                  <a:moveTo>
                    <a:pt x="1" y="0"/>
                  </a:moveTo>
                  <a:lnTo>
                    <a:pt x="1" y="3308"/>
                  </a:lnTo>
                  <a:lnTo>
                    <a:pt x="1198" y="3308"/>
                  </a:lnTo>
                  <a:cubicBezTo>
                    <a:pt x="1387" y="3277"/>
                    <a:pt x="1576" y="3088"/>
                    <a:pt x="1576" y="2899"/>
                  </a:cubicBezTo>
                  <a:lnTo>
                    <a:pt x="1576" y="410"/>
                  </a:lnTo>
                  <a:cubicBezTo>
                    <a:pt x="1576" y="158"/>
                    <a:pt x="1387" y="0"/>
                    <a:pt x="11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" name="Google Shape;6094;p66">
              <a:extLst>
                <a:ext uri="{FF2B5EF4-FFF2-40B4-BE49-F238E27FC236}">
                  <a16:creationId xmlns:a16="http://schemas.microsoft.com/office/drawing/2014/main" id="{D16AD5FA-1A30-4045-B344-256F9CD3C53A}"/>
                </a:ext>
              </a:extLst>
            </p:cNvPr>
            <p:cNvSpPr/>
            <p:nvPr/>
          </p:nvSpPr>
          <p:spPr>
            <a:xfrm>
              <a:off x="-40723050" y="3736077"/>
              <a:ext cx="201264" cy="51429"/>
            </a:xfrm>
            <a:custGeom>
              <a:avLst/>
              <a:gdLst/>
              <a:ahLst/>
              <a:cxnLst/>
              <a:rect l="l" t="t" r="r" b="b"/>
              <a:pathLst>
                <a:path w="7782" h="3309" extrusionOk="0">
                  <a:moveTo>
                    <a:pt x="441" y="1"/>
                  </a:moveTo>
                  <a:cubicBezTo>
                    <a:pt x="189" y="1"/>
                    <a:pt x="0" y="221"/>
                    <a:pt x="0" y="442"/>
                  </a:cubicBezTo>
                  <a:lnTo>
                    <a:pt x="0" y="2931"/>
                  </a:lnTo>
                  <a:cubicBezTo>
                    <a:pt x="0" y="3151"/>
                    <a:pt x="189" y="3309"/>
                    <a:pt x="441" y="3309"/>
                  </a:cubicBezTo>
                  <a:lnTo>
                    <a:pt x="7782" y="3309"/>
                  </a:lnTo>
                  <a:lnTo>
                    <a:pt x="7782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" name="Google Shape;6095;p66">
              <a:extLst>
                <a:ext uri="{FF2B5EF4-FFF2-40B4-BE49-F238E27FC236}">
                  <a16:creationId xmlns:a16="http://schemas.microsoft.com/office/drawing/2014/main" id="{0D367029-5DB6-40E8-8D38-DFA34B56B196}"/>
                </a:ext>
              </a:extLst>
            </p:cNvPr>
            <p:cNvSpPr/>
            <p:nvPr/>
          </p:nvSpPr>
          <p:spPr>
            <a:xfrm>
              <a:off x="-40681325" y="3839250"/>
              <a:ext cx="21300" cy="82725"/>
            </a:xfrm>
            <a:custGeom>
              <a:avLst/>
              <a:gdLst/>
              <a:ahLst/>
              <a:cxnLst/>
              <a:rect l="l" t="t" r="r" b="b"/>
              <a:pathLst>
                <a:path w="852" h="3309" extrusionOk="0">
                  <a:moveTo>
                    <a:pt x="1" y="1"/>
                  </a:moveTo>
                  <a:lnTo>
                    <a:pt x="1" y="3309"/>
                  </a:lnTo>
                  <a:lnTo>
                    <a:pt x="851" y="3309"/>
                  </a:lnTo>
                  <a:lnTo>
                    <a:pt x="85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" name="Google Shape;6096;p66">
              <a:extLst>
                <a:ext uri="{FF2B5EF4-FFF2-40B4-BE49-F238E27FC236}">
                  <a16:creationId xmlns:a16="http://schemas.microsoft.com/office/drawing/2014/main" id="{A96028B1-C0D6-49A5-AA08-C80E092AADB8}"/>
                </a:ext>
              </a:extLst>
            </p:cNvPr>
            <p:cNvSpPr/>
            <p:nvPr/>
          </p:nvSpPr>
          <p:spPr>
            <a:xfrm>
              <a:off x="-40639575" y="3840825"/>
              <a:ext cx="190625" cy="81950"/>
            </a:xfrm>
            <a:custGeom>
              <a:avLst/>
              <a:gdLst/>
              <a:ahLst/>
              <a:cxnLst/>
              <a:rect l="l" t="t" r="r" b="b"/>
              <a:pathLst>
                <a:path w="7625" h="3278" extrusionOk="0">
                  <a:moveTo>
                    <a:pt x="1" y="1"/>
                  </a:moveTo>
                  <a:lnTo>
                    <a:pt x="1" y="3277"/>
                  </a:lnTo>
                  <a:lnTo>
                    <a:pt x="7247" y="3277"/>
                  </a:lnTo>
                  <a:cubicBezTo>
                    <a:pt x="7467" y="3277"/>
                    <a:pt x="7625" y="3057"/>
                    <a:pt x="7625" y="2868"/>
                  </a:cubicBezTo>
                  <a:lnTo>
                    <a:pt x="7625" y="379"/>
                  </a:lnTo>
                  <a:cubicBezTo>
                    <a:pt x="7625" y="158"/>
                    <a:pt x="7436" y="1"/>
                    <a:pt x="72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40" name="Google Shape;6097;p66">
              <a:extLst>
                <a:ext uri="{FF2B5EF4-FFF2-40B4-BE49-F238E27FC236}">
                  <a16:creationId xmlns:a16="http://schemas.microsoft.com/office/drawing/2014/main" id="{CC44FFC2-8ADA-477F-A62C-914CFCBA5AFA}"/>
                </a:ext>
              </a:extLst>
            </p:cNvPr>
            <p:cNvSpPr/>
            <p:nvPr/>
          </p:nvSpPr>
          <p:spPr>
            <a:xfrm>
              <a:off x="-40745125" y="3840050"/>
              <a:ext cx="43350" cy="82725"/>
            </a:xfrm>
            <a:custGeom>
              <a:avLst/>
              <a:gdLst/>
              <a:ahLst/>
              <a:cxnLst/>
              <a:rect l="l" t="t" r="r" b="b"/>
              <a:pathLst>
                <a:path w="1734" h="3309" extrusionOk="0">
                  <a:moveTo>
                    <a:pt x="442" y="0"/>
                  </a:moveTo>
                  <a:cubicBezTo>
                    <a:pt x="190" y="0"/>
                    <a:pt x="1" y="189"/>
                    <a:pt x="1" y="378"/>
                  </a:cubicBezTo>
                  <a:lnTo>
                    <a:pt x="1" y="2867"/>
                  </a:lnTo>
                  <a:cubicBezTo>
                    <a:pt x="1" y="3088"/>
                    <a:pt x="190" y="3308"/>
                    <a:pt x="442" y="3308"/>
                  </a:cubicBezTo>
                  <a:lnTo>
                    <a:pt x="1734" y="3308"/>
                  </a:lnTo>
                  <a:lnTo>
                    <a:pt x="173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>
                <a:defRPr lang="es-MX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85800"/>
              <a:endParaRPr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5E4E474B-756D-0EAD-810B-A8515AF4F1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1800" y="6409142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2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B5C8B8B-9B77-8BD3-DD4F-D94E2ADDA931}"/>
              </a:ext>
            </a:extLst>
          </p:cNvPr>
          <p:cNvSpPr txBox="1"/>
          <p:nvPr/>
        </p:nvSpPr>
        <p:spPr>
          <a:xfrm>
            <a:off x="940976" y="5543199"/>
            <a:ext cx="3756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Usuarios: Áreas y órganos administrativos de la SCJN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B31EB11-A34B-0D7C-4EBA-810505E96181}"/>
              </a:ext>
            </a:extLst>
          </p:cNvPr>
          <p:cNvSpPr txBox="1"/>
          <p:nvPr/>
        </p:nvSpPr>
        <p:spPr>
          <a:xfrm>
            <a:off x="4937758" y="5521967"/>
            <a:ext cx="3492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Usuario: </a:t>
            </a:r>
            <a:r>
              <a:rPr lang="es-MX" sz="16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CDAACL</a:t>
            </a:r>
          </a:p>
        </p:txBody>
      </p:sp>
    </p:spTree>
    <p:extLst>
      <p:ext uri="{BB962C8B-B14F-4D97-AF65-F5344CB8AC3E}">
        <p14:creationId xmlns:p14="http://schemas.microsoft.com/office/powerpoint/2010/main" val="26811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6653B65-B9E0-056D-E701-898510CA34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428205"/>
              </p:ext>
            </p:extLst>
          </p:nvPr>
        </p:nvGraphicFramePr>
        <p:xfrm>
          <a:off x="274319" y="724464"/>
          <a:ext cx="8595361" cy="2804160"/>
        </p:xfrm>
        <a:graphic>
          <a:graphicData uri="http://schemas.openxmlformats.org/drawingml/2006/table">
            <a:tbl>
              <a:tblPr/>
              <a:tblGrid>
                <a:gridCol w="2918276">
                  <a:extLst>
                    <a:ext uri="{9D8B030D-6E8A-4147-A177-3AD203B41FA5}">
                      <a16:colId xmlns:a16="http://schemas.microsoft.com/office/drawing/2014/main" val="3437610857"/>
                    </a:ext>
                  </a:extLst>
                </a:gridCol>
                <a:gridCol w="2025253">
                  <a:extLst>
                    <a:ext uri="{9D8B030D-6E8A-4147-A177-3AD203B41FA5}">
                      <a16:colId xmlns:a16="http://schemas.microsoft.com/office/drawing/2014/main" val="1030776715"/>
                    </a:ext>
                  </a:extLst>
                </a:gridCol>
                <a:gridCol w="3651832">
                  <a:extLst>
                    <a:ext uri="{9D8B030D-6E8A-4147-A177-3AD203B41FA5}">
                      <a16:colId xmlns:a16="http://schemas.microsoft.com/office/drawing/2014/main" val="2468628577"/>
                    </a:ext>
                  </a:extLst>
                </a:gridCol>
              </a:tblGrid>
              <a:tr h="675379"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de desarrollo</a:t>
                      </a: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base"/>
                      <a:r>
                        <a:rPr lang="es-MX" sz="16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Porcentaje de desarrollo</a:t>
                      </a: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1" i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Proporción de áreas que utilizan el sistema</a:t>
                      </a:r>
                      <a:r>
                        <a:rPr lang="es-MX" sz="1600" b="0" i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1457628"/>
                  </a:ext>
                </a:extLst>
              </a:tr>
              <a:tr h="513876"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>
                        <a:buFont typeface="+mj-lt"/>
                        <a:buAutoNum type="arabicPeriod"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Correspondencia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de 28, es decir 86%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7286496"/>
                  </a:ext>
                </a:extLst>
              </a:tr>
              <a:tr h="513876"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>
                        <a:buFont typeface="+mj-lt"/>
                        <a:buAutoNum type="arabicPeriod" startAt="2"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Archivo de trámite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de 28, es decir 3.5%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492706"/>
                  </a:ext>
                </a:extLst>
              </a:tr>
              <a:tr h="675379"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>
                        <a:buFont typeface="+mj-lt"/>
                        <a:buAutoNum type="arabicPeriod" startAt="3"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Archivo de concentración y archivo histórico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de 1, estos procesos sólo se llevarán a cabo en el CDAACL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8637212"/>
                  </a:ext>
                </a:extLst>
              </a:tr>
            </a:tbl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1D353844-8D56-3A83-20E1-12B4AD9421AF}"/>
              </a:ext>
            </a:extLst>
          </p:cNvPr>
          <p:cNvSpPr txBox="1"/>
          <p:nvPr/>
        </p:nvSpPr>
        <p:spPr>
          <a:xfrm>
            <a:off x="3423653" y="137491"/>
            <a:ext cx="2351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Desarrollo del SGDI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C981E66-6C27-2706-991A-E70C7AD7B508}"/>
              </a:ext>
            </a:extLst>
          </p:cNvPr>
          <p:cNvSpPr txBox="1"/>
          <p:nvPr/>
        </p:nvSpPr>
        <p:spPr>
          <a:xfrm>
            <a:off x="4535424" y="5532856"/>
            <a:ext cx="4379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hlinkClick r:id="rId2"/>
              </a:rPr>
              <a:t>Sistema de Gestión Documental Institucional (pjf.gob.mx)</a:t>
            </a:r>
            <a:endParaRPr lang="es-MX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F863FB7-4E37-63A6-348A-056394544D4C}"/>
              </a:ext>
            </a:extLst>
          </p:cNvPr>
          <p:cNvSpPr txBox="1"/>
          <p:nvPr/>
        </p:nvSpPr>
        <p:spPr>
          <a:xfrm>
            <a:off x="525005" y="5650087"/>
            <a:ext cx="289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Ambiente de pruebas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C5AD836-E9AF-E78B-E01F-85208475E475}"/>
              </a:ext>
            </a:extLst>
          </p:cNvPr>
          <p:cNvSpPr txBox="1"/>
          <p:nvPr/>
        </p:nvSpPr>
        <p:spPr>
          <a:xfrm>
            <a:off x="525005" y="4910772"/>
            <a:ext cx="289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Ambiente de capacitación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11F72E1-AA46-DE7E-3137-8101FD129A3D}"/>
              </a:ext>
            </a:extLst>
          </p:cNvPr>
          <p:cNvSpPr txBox="1"/>
          <p:nvPr/>
        </p:nvSpPr>
        <p:spPr>
          <a:xfrm>
            <a:off x="4553712" y="4823644"/>
            <a:ext cx="43799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hlinkClick r:id="rId3"/>
              </a:rPr>
              <a:t>Sistema de Gestión Documental Institucional (pjf.gob.mx)</a:t>
            </a:r>
            <a:endParaRPr lang="es-MX" dirty="0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5C521176-F1B1-1534-801A-DF47F724A10A}"/>
              </a:ext>
            </a:extLst>
          </p:cNvPr>
          <p:cNvSpPr txBox="1"/>
          <p:nvPr/>
        </p:nvSpPr>
        <p:spPr>
          <a:xfrm>
            <a:off x="4553712" y="4012056"/>
            <a:ext cx="43708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hlinkClick r:id="rId4"/>
              </a:rPr>
              <a:t>Sistema de Gestión Documental Institucional (pjf.gob.mx)</a:t>
            </a:r>
            <a:endParaRPr lang="es-MX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2E445443-5AC1-F932-4E3D-5968436F3D21}"/>
              </a:ext>
            </a:extLst>
          </p:cNvPr>
          <p:cNvSpPr txBox="1"/>
          <p:nvPr/>
        </p:nvSpPr>
        <p:spPr>
          <a:xfrm>
            <a:off x="525005" y="4161408"/>
            <a:ext cx="2898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Ambiente productivo</a:t>
            </a:r>
          </a:p>
        </p:txBody>
      </p:sp>
      <p:sp>
        <p:nvSpPr>
          <p:cNvPr id="19" name="Marcador de número de diapositiva 18">
            <a:extLst>
              <a:ext uri="{FF2B5EF4-FFF2-40B4-BE49-F238E27FC236}">
                <a16:creationId xmlns:a16="http://schemas.microsoft.com/office/drawing/2014/main" id="{CEF1859C-8136-F007-F825-77EA25136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0088" y="6452624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8813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9F59334C-62FA-23B1-0D3A-B0FFE6192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B6C022-502F-B748-9D71-38FBF5F30214}" type="slidenum">
              <a:rPr lang="es-ES" smtClean="0"/>
              <a:t>6</a:t>
            </a:fld>
            <a:endParaRPr lang="es-ES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3D4588E-1CC6-B24A-1F9A-CF7F71E12A7C}"/>
              </a:ext>
            </a:extLst>
          </p:cNvPr>
          <p:cNvSpPr txBox="1"/>
          <p:nvPr/>
        </p:nvSpPr>
        <p:spPr>
          <a:xfrm>
            <a:off x="1318532" y="2596244"/>
            <a:ext cx="6219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requerimiento del Módulo de Correspondencia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requerimiento del Módulo de Archivo de Trámite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requerimiento del Módulo de Archivo de Concentración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requerimiento del Módulo de Archivo Histórico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5492BF5-75DC-5869-75EC-35BDC3A1C050}"/>
              </a:ext>
            </a:extLst>
          </p:cNvPr>
          <p:cNvSpPr txBox="1"/>
          <p:nvPr/>
        </p:nvSpPr>
        <p:spPr>
          <a:xfrm>
            <a:off x="1318532" y="1045175"/>
            <a:ext cx="59729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una Herramienta Tecnológica para dar cumplimiento a lo dispuesto en la Ley General de Archivos (28/11/2019)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para el desarrollo de módulos para el Sistema Gestión Documental Institucional (16/01/2020)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DEB01A8-1A6D-79F3-1E50-BC6753EC67A3}"/>
              </a:ext>
            </a:extLst>
          </p:cNvPr>
          <p:cNvSpPr txBox="1"/>
          <p:nvPr/>
        </p:nvSpPr>
        <p:spPr>
          <a:xfrm>
            <a:off x="1318532" y="4273297"/>
            <a:ext cx="59729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Acta de cierre del Módulo de Correspondencia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	</a:t>
            </a: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Acta de Aceptación de Entregables 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s-MX" sz="16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Acta de Constitución </a:t>
            </a:r>
            <a:endParaRPr lang="es-MX" sz="1600" b="0" i="0" u="none" strike="noStrike" baseline="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6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s-MX" sz="16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Evaluación de iniciativa 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s-MX" sz="1600" b="0" i="0" u="none" strike="noStrike" baseline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Solicitud de cambios</a:t>
            </a:r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s-MX" sz="16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F3D35ECC-2D9D-15BD-BACB-0139F15400F3}"/>
              </a:ext>
            </a:extLst>
          </p:cNvPr>
          <p:cNvSpPr txBox="1"/>
          <p:nvPr/>
        </p:nvSpPr>
        <p:spPr>
          <a:xfrm>
            <a:off x="2049514" y="136525"/>
            <a:ext cx="5044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Soporte documental del desarrollo del SGDI</a:t>
            </a:r>
          </a:p>
        </p:txBody>
      </p:sp>
    </p:spTree>
    <p:extLst>
      <p:ext uri="{BB962C8B-B14F-4D97-AF65-F5344CB8AC3E}">
        <p14:creationId xmlns:p14="http://schemas.microsoft.com/office/powerpoint/2010/main" val="299276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401F124-730F-FE56-2085-ECA935D9DF84}"/>
              </a:ext>
            </a:extLst>
          </p:cNvPr>
          <p:cNvSpPr txBox="1"/>
          <p:nvPr/>
        </p:nvSpPr>
        <p:spPr>
          <a:xfrm>
            <a:off x="3115878" y="137491"/>
            <a:ext cx="2967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Implementación del SGDI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FADA2CF-0D5D-74D6-55F3-6C23CCD9BD13}"/>
              </a:ext>
            </a:extLst>
          </p:cNvPr>
          <p:cNvSpPr txBox="1"/>
          <p:nvPr/>
        </p:nvSpPr>
        <p:spPr>
          <a:xfrm>
            <a:off x="229799" y="1414646"/>
            <a:ext cx="4497058" cy="5001369"/>
          </a:xfrm>
          <a:prstGeom prst="rect">
            <a:avLst/>
          </a:prstGeom>
          <a:noFill/>
          <a:ln cmpd="dbl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Contraloría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Oficialía Mayor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Unidad General de Transparencia y Sistematización de la Información Judicial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Centro de Documentación y Análisis, Archivos y Compilación de Leyes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Tecnologías de la Información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Recursos Materiales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Infraestructura Física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Asuntos Jurídicos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Planeación, Seguimiento e Innovación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Presupuesto y Contabilidad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Tesorería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Auditoría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Comunicación Social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Recursos Humanos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Relaciones Institucionales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Seguridad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Unidad General de Administración del Conocimiento Jurídico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Justicia TV, Canal del Poder Judicial de la Federación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Unidad General de Conocimiento científico y Derechos Humanos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Gestión Administrativa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de Comedores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Logística y Protocolo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Dirección General de la Coordinación de Compilación y Sistematización de Tesis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s-MX" sz="11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Unidad General de Enlace con los Poderes Federales </a:t>
            </a:r>
            <a:endParaRPr lang="es-MX" sz="1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620807E4-FCC7-A241-1341-51716E93409D}"/>
              </a:ext>
            </a:extLst>
          </p:cNvPr>
          <p:cNvSpPr txBox="1"/>
          <p:nvPr/>
        </p:nvSpPr>
        <p:spPr>
          <a:xfrm>
            <a:off x="4935733" y="601588"/>
            <a:ext cx="3981066" cy="584775"/>
          </a:xfrm>
          <a:prstGeom prst="rect">
            <a:avLst/>
          </a:prstGeom>
          <a:solidFill>
            <a:schemeClr val="accent6">
              <a:lumMod val="75000"/>
            </a:schemeClr>
          </a:solidFill>
          <a:ln cmpd="dbl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s-MX"/>
            </a:defPPr>
          </a:lstStyle>
          <a:p>
            <a:r>
              <a:rPr lang="es-MX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s-MX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Órganos y áreas en proceso de implementación.</a:t>
            </a:r>
            <a:r>
              <a:rPr lang="es-MX" sz="16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600" b="1" baseline="-25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s-MX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80263B2-16E3-8F5D-2166-464E83D975A4}"/>
              </a:ext>
            </a:extLst>
          </p:cNvPr>
          <p:cNvSpPr txBox="1"/>
          <p:nvPr/>
        </p:nvSpPr>
        <p:spPr>
          <a:xfrm>
            <a:off x="229799" y="601588"/>
            <a:ext cx="4497058" cy="584775"/>
          </a:xfrm>
          <a:prstGeom prst="rect">
            <a:avLst/>
          </a:prstGeom>
          <a:solidFill>
            <a:schemeClr val="accent5">
              <a:lumMod val="75000"/>
            </a:schemeClr>
          </a:solidFill>
          <a:ln cmpd="dbl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MX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r>
              <a:rPr lang="es-MX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Órganos y áreas en operación</a:t>
            </a:r>
          </a:p>
          <a:p>
            <a:endParaRPr lang="es-MX" sz="1600" dirty="0">
              <a:solidFill>
                <a:schemeClr val="bg1"/>
              </a:solidFill>
              <a:latin typeface="Lucida Bright" panose="02040602050505020304" pitchFamily="18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9DB3498D-D236-12F0-CC71-C5A119BF83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73125643"/>
              </p:ext>
            </p:extLst>
          </p:nvPr>
        </p:nvGraphicFramePr>
        <p:xfrm>
          <a:off x="4935733" y="2761488"/>
          <a:ext cx="3923604" cy="28803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AB85DA87-03B8-AB54-7ADA-73BB4F448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0601" y="6452591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4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423BF29-CCFC-0B80-6D1D-7D75272D84C4}"/>
              </a:ext>
            </a:extLst>
          </p:cNvPr>
          <p:cNvSpPr txBox="1"/>
          <p:nvPr/>
        </p:nvSpPr>
        <p:spPr>
          <a:xfrm>
            <a:off x="4935733" y="1392378"/>
            <a:ext cx="3978466" cy="938719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MX" sz="1100" dirty="0">
                <a:solidFill>
                  <a:srgbClr val="000000"/>
                </a:solidFill>
                <a:latin typeface="Arial" panose="020B0604020202020204" pitchFamily="34" charset="0"/>
              </a:rPr>
              <a:t>1.</a:t>
            </a:r>
            <a:r>
              <a:rPr lang="es-MX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Dirección General de Casas de la Cultura Jurídica.</a:t>
            </a:r>
          </a:p>
          <a:p>
            <a:r>
              <a:rPr lang="es-MX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2. Dirección General de Servicios Médicos. 	</a:t>
            </a:r>
          </a:p>
          <a:p>
            <a:r>
              <a:rPr lang="es-MX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3. Centro de Estudios Constitucionales. 	</a:t>
            </a:r>
          </a:p>
          <a:p>
            <a:r>
              <a:rPr lang="es-MX" sz="1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4. Dirección General de Prevención, Atención y Seguimiento a Casos de Violencia de Género	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3DEB76D-8808-E46B-B8A1-3A8BCEBEF4A1}"/>
              </a:ext>
            </a:extLst>
          </p:cNvPr>
          <p:cNvSpPr txBox="1"/>
          <p:nvPr/>
        </p:nvSpPr>
        <p:spPr>
          <a:xfrm>
            <a:off x="4935733" y="5992659"/>
            <a:ext cx="4048805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900" b="1" baseline="-25000" dirty="0">
                <a:latin typeface="Arial" panose="020B0604020202020204" pitchFamily="34" charset="0"/>
                <a:cs typeface="Arial" panose="020B0604020202020204" pitchFamily="34" charset="0"/>
              </a:rPr>
              <a:t>2.  </a:t>
            </a:r>
            <a:r>
              <a:rPr lang="es-MX" sz="900" dirty="0"/>
              <a:t>Debido a los cambios de estructura y de administración aún se encuentran pendientes de implementación estas áreas</a:t>
            </a:r>
            <a:r>
              <a:rPr lang="es-MX" sz="900" dirty="0">
                <a:highlight>
                  <a:srgbClr val="FFFF00"/>
                </a:highlight>
              </a:rPr>
              <a:t>, no obstante que</a:t>
            </a:r>
            <a:r>
              <a:rPr lang="es-MX" sz="900" dirty="0"/>
              <a:t>, ya se realizaron las capacitaciones programadas. </a:t>
            </a:r>
          </a:p>
        </p:txBody>
      </p:sp>
      <p:cxnSp>
        <p:nvCxnSpPr>
          <p:cNvPr id="13" name="Conector recto 12">
            <a:extLst>
              <a:ext uri="{FF2B5EF4-FFF2-40B4-BE49-F238E27FC236}">
                <a16:creationId xmlns:a16="http://schemas.microsoft.com/office/drawing/2014/main" id="{91E27AE8-721B-2221-A788-552B6A00F25F}"/>
              </a:ext>
            </a:extLst>
          </p:cNvPr>
          <p:cNvCxnSpPr>
            <a:cxnSpLocks/>
          </p:cNvCxnSpPr>
          <p:nvPr/>
        </p:nvCxnSpPr>
        <p:spPr>
          <a:xfrm>
            <a:off x="5606980" y="5992659"/>
            <a:ext cx="3307219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513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uadroTexto 19"/>
          <p:cNvSpPr txBox="1"/>
          <p:nvPr/>
        </p:nvSpPr>
        <p:spPr>
          <a:xfrm>
            <a:off x="2378488" y="137491"/>
            <a:ext cx="44422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Funcionalidades o mejoras pendientes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9B69574-6E6A-5E4E-F86C-C51303B7DD71}"/>
              </a:ext>
            </a:extLst>
          </p:cNvPr>
          <p:cNvSpPr txBox="1"/>
          <p:nvPr/>
        </p:nvSpPr>
        <p:spPr>
          <a:xfrm>
            <a:off x="256032" y="699533"/>
            <a:ext cx="863193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</a:pPr>
            <a:r>
              <a:rPr lang="es-MX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Actualmente, el SGDI ha sido actualizado y ajustado a las necesidades de la gestión documental de la institución, identificando mejoras a las funcionalidades que se encuentran en ambiente productivo del módulo de correspondencia, así como para el módulo de archivo de trámite,</a:t>
            </a: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s-MX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lo que ha retrasado el avance en su implementación. </a:t>
            </a:r>
            <a:endParaRPr lang="es-MX" sz="1600" dirty="0">
              <a:solidFill>
                <a:srgbClr val="000000"/>
              </a:solidFill>
              <a:latin typeface="Lucida Bright" panose="02040602050505020304" pitchFamily="18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6BEEFD6D-83C5-1997-9842-1B97CC626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196704"/>
              </p:ext>
            </p:extLst>
          </p:nvPr>
        </p:nvGraphicFramePr>
        <p:xfrm>
          <a:off x="256032" y="2014347"/>
          <a:ext cx="8631936" cy="2316480"/>
        </p:xfrm>
        <a:graphic>
          <a:graphicData uri="http://schemas.openxmlformats.org/drawingml/2006/table">
            <a:tbl>
              <a:tblPr/>
              <a:tblGrid>
                <a:gridCol w="2377440">
                  <a:extLst>
                    <a:ext uri="{9D8B030D-6E8A-4147-A177-3AD203B41FA5}">
                      <a16:colId xmlns:a16="http://schemas.microsoft.com/office/drawing/2014/main" val="2826730946"/>
                    </a:ext>
                  </a:extLst>
                </a:gridCol>
                <a:gridCol w="3692387">
                  <a:extLst>
                    <a:ext uri="{9D8B030D-6E8A-4147-A177-3AD203B41FA5}">
                      <a16:colId xmlns:a16="http://schemas.microsoft.com/office/drawing/2014/main" val="1669656323"/>
                    </a:ext>
                  </a:extLst>
                </a:gridCol>
                <a:gridCol w="2562109">
                  <a:extLst>
                    <a:ext uri="{9D8B030D-6E8A-4147-A177-3AD203B41FA5}">
                      <a16:colId xmlns:a16="http://schemas.microsoft.com/office/drawing/2014/main" val="199513173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MX" sz="16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Fase de desarrollo</a:t>
                      </a: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rtl="0" fontAlgn="base"/>
                      <a:r>
                        <a:rPr lang="es-MX" sz="16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Funcionalidades o mejoras pendientes de desarrollo</a:t>
                      </a: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16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just" rtl="0" fontAlgn="base"/>
                      <a:r>
                        <a:rPr lang="es-MX" sz="1600" b="1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Tiempo estimado de desarrollo</a:t>
                      </a: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84048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rtl="0" fontAlgn="base">
                        <a:buFont typeface="+mj-lt"/>
                        <a:buAutoNum type="arabicPeriod"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Correspondencia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Mayor a 82 días hábiles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69146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rtl="0" fontAlgn="base">
                        <a:buFont typeface="+mj-lt"/>
                        <a:buAutoNum type="arabicPeriod" startAt="2"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Archivo de trámite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Estimación pendiente 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301132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just" rtl="0" fontAlgn="base">
                        <a:buFont typeface="+mj-lt"/>
                        <a:buNone/>
                      </a:pPr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Archivo de concentración e histórico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Requerimiento completo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MX" sz="1600" b="0" i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Estimación pendiente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650915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6C198432-968F-75DA-C8FD-C808077733BE}"/>
              </a:ext>
            </a:extLst>
          </p:cNvPr>
          <p:cNvSpPr txBox="1"/>
          <p:nvPr/>
        </p:nvSpPr>
        <p:spPr>
          <a:xfrm>
            <a:off x="2770632" y="5726913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hlinkClick r:id="rId2"/>
              </a:rPr>
              <a:t>Matriz de requerimientos SGDI.xlsx</a:t>
            </a:r>
            <a:endParaRPr lang="es-MX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834106F-6A1E-FE64-5365-111F3D148744}"/>
              </a:ext>
            </a:extLst>
          </p:cNvPr>
          <p:cNvSpPr txBox="1"/>
          <p:nvPr/>
        </p:nvSpPr>
        <p:spPr>
          <a:xfrm>
            <a:off x="210312" y="4586686"/>
            <a:ext cx="86776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</a:pPr>
            <a:r>
              <a:rPr lang="es-MX" sz="1600" dirty="0">
                <a:solidFill>
                  <a:srgbClr val="000000"/>
                </a:solidFill>
                <a:latin typeface="Arial" panose="020B0604020202020204" pitchFamily="34" charset="0"/>
              </a:rPr>
              <a:t>Personal del</a:t>
            </a:r>
            <a:r>
              <a:rPr lang="es-MX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CDAACL y de la </a:t>
            </a:r>
            <a:r>
              <a:rPr lang="es-MX" sz="1600" dirty="0">
                <a:solidFill>
                  <a:srgbClr val="000000"/>
                </a:solidFill>
                <a:highlight>
                  <a:srgbClr val="FFFF00"/>
                </a:highlight>
                <a:latin typeface="Arial" panose="020B0604020202020204" pitchFamily="34" charset="0"/>
              </a:rPr>
              <a:t>Dirección General de Tecnologías de la Información</a:t>
            </a:r>
            <a:r>
              <a:rPr lang="es-MX" sz="1600" b="0" i="0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Arial" panose="020B0604020202020204" pitchFamily="34" charset="0"/>
              </a:rPr>
              <a:t> </a:t>
            </a:r>
            <a:r>
              <a:rPr lang="es-MX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dan seguimiento al desarrollo de las funcionalidades señaladas en los puntos 1 y 2, el detalle del avance se encuentra en un archivo de Excel en OneDrive.</a:t>
            </a:r>
            <a:endParaRPr lang="es-MX" sz="1600" dirty="0">
              <a:solidFill>
                <a:srgbClr val="000000"/>
              </a:solidFill>
              <a:latin typeface="Lucida Bright" panose="02040602050505020304" pitchFamily="18" charset="0"/>
            </a:endParaRP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653F241-6BDF-D306-B3ED-98DB1B45D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00088" y="6455968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0670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0;p4">
            <a:extLst>
              <a:ext uri="{FF2B5EF4-FFF2-40B4-BE49-F238E27FC236}">
                <a16:creationId xmlns:a16="http://schemas.microsoft.com/office/drawing/2014/main" id="{2F5C3B3F-10B7-F048-64C6-1DB6929BF09B}"/>
              </a:ext>
            </a:extLst>
          </p:cNvPr>
          <p:cNvSpPr txBox="1"/>
          <p:nvPr/>
        </p:nvSpPr>
        <p:spPr>
          <a:xfrm>
            <a:off x="228600" y="884095"/>
            <a:ext cx="86868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lvl="0">
              <a:defRPr lang="es-ES"/>
            </a:defPPr>
            <a:lvl1pPr algn="just">
              <a:spcAft>
                <a:spcPts val="600"/>
              </a:spcAft>
              <a:defRPr sz="1300">
                <a:solidFill>
                  <a:srgbClr val="000000"/>
                </a:solidFill>
                <a:latin typeface="Lucida Bright" panose="02040602050505020304" pitchFamily="18" charset="0"/>
              </a:defRPr>
            </a:lvl1pPr>
          </a:lstStyle>
          <a:p>
            <a:pPr marL="285750" indent="-285750">
              <a:spcAft>
                <a:spcPts val="1200"/>
              </a:spcAft>
              <a:buClr>
                <a:srgbClr val="7030A0"/>
              </a:buClr>
              <a:buFont typeface="Wingdings" panose="05000000000000000000" pitchFamily="2" charset="2"/>
              <a:buChar char="§"/>
            </a:pP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Los principales </a:t>
            </a:r>
            <a:r>
              <a:rPr lang="es-ES" sz="16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beneficios</a:t>
            </a:r>
            <a:r>
              <a:rPr lang="es-ES" sz="1600" dirty="0">
                <a:latin typeface="Arial" panose="020B0604020202020204" pitchFamily="34" charset="0"/>
                <a:cs typeface="Arial" panose="020B0604020202020204" pitchFamily="34" charset="0"/>
              </a:rPr>
              <a:t> de contar con el SGDI son:</a:t>
            </a:r>
          </a:p>
          <a:p>
            <a:pPr>
              <a:spcAft>
                <a:spcPts val="1200"/>
              </a:spcAft>
              <a:buClr>
                <a:srgbClr val="7030A0"/>
              </a:buClr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Agiliza la gestión administrativa.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Se garantiza la autenticidad, integridad y no repudio de los documentos mediante la firma electrónica FIREL.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Control y seguimiento de los documentos producidos o recibidos.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Acceso a la información de manera ágil y sencilla, facilitando la toma de decisiones.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Conservación a largo plazo de la información.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Homologación de los procesos archivísticos en la institución.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Movilidad, facilita el trabajo a distancia.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Ahorros de recursos, ya que se minimiza el uso de papel y en consecuencia, se liberan espacios.</a:t>
            </a: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0725" indent="-277813">
              <a:spcAft>
                <a:spcPts val="1200"/>
              </a:spcAft>
              <a:buClr>
                <a:srgbClr val="7030A0"/>
              </a:buClr>
              <a:buFont typeface="Arial" panose="020B0604020202020204" pitchFamily="34" charset="0"/>
              <a:buChar char="•"/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2912">
              <a:spcAft>
                <a:spcPts val="1200"/>
              </a:spcAft>
              <a:buClr>
                <a:srgbClr val="7030A0"/>
              </a:buClr>
            </a:pPr>
            <a:endParaRPr lang="es-MX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3FC2910-F3B1-4AA9-9840-0B3412FB6511}"/>
              </a:ext>
            </a:extLst>
          </p:cNvPr>
          <p:cNvSpPr txBox="1"/>
          <p:nvPr/>
        </p:nvSpPr>
        <p:spPr>
          <a:xfrm>
            <a:off x="4039163" y="137491"/>
            <a:ext cx="1120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Ventajas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0C699A-9303-CAC3-8964-C00382BC0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781800" y="6456934"/>
            <a:ext cx="2133600" cy="365125"/>
          </a:xfrm>
        </p:spPr>
        <p:txBody>
          <a:bodyPr/>
          <a:lstStyle/>
          <a:p>
            <a:pPr algn="r"/>
            <a:r>
              <a:rPr lang="es-ES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067357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544d78c8-ffe2-49e4-8cc3-3af76007f183">
      <UserInfo>
        <DisplayName>ERIKA YADIRA SICILIA GARCIA</DisplayName>
        <AccountId>17</AccountId>
        <AccountType/>
      </UserInfo>
    </SharedWithUsers>
    <TaxCatchAll xmlns="544d78c8-ffe2-49e4-8cc3-3af76007f183" xsi:nil="true"/>
    <lcf76f155ced4ddcb4097134ff3c332f xmlns="1892900e-5603-434b-86f6-7e01711b545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36BC64C6BB09AF4D8179FDD464E999B8" ma:contentTypeVersion="17" ma:contentTypeDescription="Crear nuevo documento." ma:contentTypeScope="" ma:versionID="5a49d3c9b3c56fa87c6ccbce27d077a4">
  <xsd:schema xmlns:xsd="http://www.w3.org/2001/XMLSchema" xmlns:xs="http://www.w3.org/2001/XMLSchema" xmlns:p="http://schemas.microsoft.com/office/2006/metadata/properties" xmlns:ns2="1892900e-5603-434b-86f6-7e01711b5453" xmlns:ns3="544d78c8-ffe2-49e4-8cc3-3af76007f183" targetNamespace="http://schemas.microsoft.com/office/2006/metadata/properties" ma:root="true" ma:fieldsID="20b2b042ce1b50a9ee778eb67c16136b" ns2:_="" ns3:_="">
    <xsd:import namespace="1892900e-5603-434b-86f6-7e01711b5453"/>
    <xsd:import namespace="544d78c8-ffe2-49e4-8cc3-3af76007f1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892900e-5603-434b-86f6-7e01711b545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1bce423a-c15d-4b7c-8e52-796952f5d5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4d78c8-ffe2-49e4-8cc3-3af76007f18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eeb8ff4-2b6e-46bf-8ece-1a472bad4468}" ma:internalName="TaxCatchAll" ma:showField="CatchAllData" ma:web="544d78c8-ffe2-49e4-8cc3-3af76007f1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EB736A-8BB2-49F7-864C-F4F83E45EF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D8A50D-0218-4854-8E2C-A0C6CF131D33}">
  <ds:schemaRefs>
    <ds:schemaRef ds:uri="http://schemas.microsoft.com/office/2006/metadata/properties"/>
    <ds:schemaRef ds:uri="http://schemas.microsoft.com/office/infopath/2007/PartnerControls"/>
    <ds:schemaRef ds:uri="544d78c8-ffe2-49e4-8cc3-3af76007f183"/>
    <ds:schemaRef ds:uri="1892900e-5603-434b-86f6-7e01711b5453"/>
  </ds:schemaRefs>
</ds:datastoreItem>
</file>

<file path=customXml/itemProps3.xml><?xml version="1.0" encoding="utf-8"?>
<ds:datastoreItem xmlns:ds="http://schemas.openxmlformats.org/officeDocument/2006/customXml" ds:itemID="{AD8942D7-D25C-497F-8C6C-4CFAB79E352D}"/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1908</Words>
  <Application>Microsoft Office PowerPoint</Application>
  <PresentationFormat>Presentación en pantalla (4:3)</PresentationFormat>
  <Paragraphs>197</Paragraphs>
  <Slides>10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VANESSA MARQUES DOMINGUEZ;Misael Orlando Valverde Buendía</dc:creator>
  <cp:lastModifiedBy>MONICA RODRIGUEZ TIRADO</cp:lastModifiedBy>
  <cp:revision>24</cp:revision>
  <dcterms:modified xsi:type="dcterms:W3CDTF">2026-04-27T16:26:24Z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0x01010036BC64C6BB09AF4D8179FDD464E999B8</vt:lpwstr>
  </property>
  <property fmtid="{D5CDD505-2E9C-101B-9397-08002B2CF9AE}" pid="3" name="MediaServiceImageTags">
    <vt:lpwstr/>
  </property>
</Properties>
</file>